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32"/>
  </p:notesMasterIdLst>
  <p:sldIdLst>
    <p:sldId id="256" r:id="rId2"/>
    <p:sldId id="264" r:id="rId3"/>
    <p:sldId id="260" r:id="rId4"/>
    <p:sldId id="261" r:id="rId5"/>
    <p:sldId id="273" r:id="rId6"/>
    <p:sldId id="290" r:id="rId7"/>
    <p:sldId id="309" r:id="rId8"/>
    <p:sldId id="265" r:id="rId9"/>
    <p:sldId id="291" r:id="rId10"/>
    <p:sldId id="258" r:id="rId11"/>
    <p:sldId id="259" r:id="rId12"/>
    <p:sldId id="294" r:id="rId13"/>
    <p:sldId id="293" r:id="rId14"/>
    <p:sldId id="295" r:id="rId15"/>
    <p:sldId id="296" r:id="rId16"/>
    <p:sldId id="304" r:id="rId17"/>
    <p:sldId id="310" r:id="rId18"/>
    <p:sldId id="277" r:id="rId19"/>
    <p:sldId id="297" r:id="rId20"/>
    <p:sldId id="280" r:id="rId21"/>
    <p:sldId id="326" r:id="rId22"/>
    <p:sldId id="318" r:id="rId23"/>
    <p:sldId id="317" r:id="rId24"/>
    <p:sldId id="301" r:id="rId25"/>
    <p:sldId id="287" r:id="rId26"/>
    <p:sldId id="288" r:id="rId27"/>
    <p:sldId id="306" r:id="rId28"/>
    <p:sldId id="271" r:id="rId29"/>
    <p:sldId id="328" r:id="rId30"/>
    <p:sldId id="327"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Cambria Math" panose="02040503050406030204" pitchFamily="18" charset="0"/>
      <p:regular r:id="rId37"/>
    </p:embeddedFont>
    <p:embeddedFont>
      <p:font typeface="Calibri Light" panose="020F0302020204030204" pitchFamily="34" charset="0"/>
      <p:regular r:id="rId38"/>
      <p:italic r:id="rId39"/>
    </p:embeddedFont>
    <p:embeddedFont>
      <p:font typeface="ADAM.CG PRO" pitchFamily="50" charset="0"/>
      <p:regular r:id="rId40"/>
    </p:embeddedFont>
    <p:embeddedFont>
      <p:font typeface="Titillium" panose="00000500000000000000" pitchFamily="50" charset="0"/>
      <p:regular r:id="rId41"/>
      <p:bold r:id="rId42"/>
      <p:italic r:id="rId43"/>
      <p:bold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5870"/>
    <a:srgbClr val="669DF6"/>
    <a:srgbClr val="ED6641"/>
    <a:srgbClr val="00CC99"/>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86237" autoAdjust="0"/>
  </p:normalViewPr>
  <p:slideViewPr>
    <p:cSldViewPr snapToGrid="0">
      <p:cViewPr varScale="1">
        <p:scale>
          <a:sx n="77" d="100"/>
          <a:sy n="77" d="100"/>
        </p:scale>
        <p:origin x="240" y="78"/>
      </p:cViewPr>
      <p:guideLst>
        <p:guide orient="horz" pos="2160"/>
        <p:guide pos="3840"/>
      </p:guideLst>
    </p:cSldViewPr>
  </p:slideViewPr>
  <p:notesTextViewPr>
    <p:cViewPr>
      <p:scale>
        <a:sx n="1" d="1"/>
        <a:sy n="1" d="1"/>
      </p:scale>
      <p:origin x="0" y="0"/>
    </p:cViewPr>
  </p:notesTextViewPr>
  <p:sorterViewPr>
    <p:cViewPr>
      <p:scale>
        <a:sx n="100" d="100"/>
        <a:sy n="100" d="100"/>
      </p:scale>
      <p:origin x="0" y="-1516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3A0C6D-4D8F-48DC-9A49-40AB35048DDB}" type="datetimeFigureOut">
              <a:rPr lang="en-US" smtClean="0"/>
              <a:t>10/17/2017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35C80-0B05-49A4-8274-37E2D8FEE383}" type="slidenum">
              <a:rPr lang="en-US" smtClean="0"/>
              <a:t>‹#›</a:t>
            </a:fld>
            <a:endParaRPr lang="en-US"/>
          </a:p>
        </p:txBody>
      </p:sp>
    </p:spTree>
    <p:extLst>
      <p:ext uri="{BB962C8B-B14F-4D97-AF65-F5344CB8AC3E}">
        <p14:creationId xmlns:p14="http://schemas.microsoft.com/office/powerpoint/2010/main" val="777529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Cancer is the uncontrolled growth and spread of cells. </a:t>
            </a:r>
            <a:r>
              <a:rPr lang="en-US" sz="1200" dirty="0">
                <a:solidFill>
                  <a:schemeClr val="tx1">
                    <a:lumMod val="75000"/>
                    <a:lumOff val="25000"/>
                  </a:schemeClr>
                </a:solidFill>
                <a:latin typeface="Titillium" panose="00000500000000000000" pitchFamily="50" charset="0"/>
              </a:rPr>
              <a:t>Cancer is one of the </a:t>
            </a:r>
            <a:r>
              <a:rPr lang="en-US" b="1" dirty="0">
                <a:latin typeface="Titillium" panose="00000500000000000000" pitchFamily="50" charset="0"/>
              </a:rPr>
              <a:t>leading causes </a:t>
            </a:r>
            <a:r>
              <a:rPr lang="en-US" sz="1200" dirty="0">
                <a:solidFill>
                  <a:schemeClr val="tx1">
                    <a:lumMod val="75000"/>
                    <a:lumOff val="25000"/>
                  </a:schemeClr>
                </a:solidFill>
                <a:latin typeface="Titillium" panose="00000500000000000000" pitchFamily="50" charset="0"/>
              </a:rPr>
              <a:t>of </a:t>
            </a:r>
            <a:r>
              <a:rPr lang="en-US" b="1" dirty="0">
                <a:latin typeface="Titillium" panose="00000500000000000000" pitchFamily="50" charset="0"/>
              </a:rPr>
              <a:t>morbidity</a:t>
            </a:r>
            <a:r>
              <a:rPr lang="en-US" sz="1200" dirty="0">
                <a:solidFill>
                  <a:schemeClr val="tx1">
                    <a:lumMod val="75000"/>
                    <a:lumOff val="25000"/>
                  </a:schemeClr>
                </a:solidFill>
                <a:latin typeface="Titillium" panose="00000500000000000000" pitchFamily="50" charset="0"/>
              </a:rPr>
              <a:t> and </a:t>
            </a:r>
            <a:r>
              <a:rPr lang="en-US" b="1" dirty="0">
                <a:latin typeface="Titillium" panose="00000500000000000000" pitchFamily="50" charset="0"/>
              </a:rPr>
              <a:t>mortality</a:t>
            </a:r>
            <a:r>
              <a:rPr lang="en-US" sz="1200" dirty="0">
                <a:solidFill>
                  <a:schemeClr val="tx1">
                    <a:lumMod val="75000"/>
                    <a:lumOff val="25000"/>
                  </a:schemeClr>
                </a:solidFill>
                <a:latin typeface="Titillium" panose="00000500000000000000" pitchFamily="50" charset="0"/>
              </a:rPr>
              <a:t> worldwide. Cancer is responsible for </a:t>
            </a:r>
            <a:r>
              <a:rPr lang="en-US" b="1" dirty="0">
                <a:latin typeface="Titillium" panose="00000500000000000000" pitchFamily="50" charset="0"/>
              </a:rPr>
              <a:t>8.8 million deaths in 2015</a:t>
            </a:r>
            <a:r>
              <a:rPr lang="en-US" sz="1200" dirty="0">
                <a:solidFill>
                  <a:schemeClr val="tx1">
                    <a:lumMod val="75000"/>
                    <a:lumOff val="25000"/>
                  </a:schemeClr>
                </a:solidFill>
                <a:latin typeface="Titillium" panose="00000500000000000000" pitchFamily="50" charset="0"/>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4435C80-0B05-49A4-8274-37E2D8FEE383}" type="slidenum">
              <a:rPr lang="en-US" smtClean="0"/>
              <a:t>2</a:t>
            </a:fld>
            <a:endParaRPr lang="en-US"/>
          </a:p>
        </p:txBody>
      </p:sp>
    </p:spTree>
    <p:extLst>
      <p:ext uri="{BB962C8B-B14F-4D97-AF65-F5344CB8AC3E}">
        <p14:creationId xmlns:p14="http://schemas.microsoft.com/office/powerpoint/2010/main" val="854412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Cells sense their mechanical environment and the substrate on which a cell grows can influence the behavior of the cell. In this study, I am trying to create a biomimetic tissue model wherein SaOs-2 cells, a primary malignant bone tumor will be embedded in fibrin, acting as the </a:t>
            </a:r>
            <a:r>
              <a:rPr lang="en-US" sz="1200" kern="1200" dirty="0" err="1">
                <a:solidFill>
                  <a:schemeClr val="tx1"/>
                </a:solidFill>
                <a:effectLst/>
                <a:latin typeface="+mn-lt"/>
                <a:ea typeface="+mn-ea"/>
                <a:cs typeface="+mn-cs"/>
              </a:rPr>
              <a:t>ecm</a:t>
            </a:r>
            <a:r>
              <a:rPr lang="en-US" sz="1200" kern="1200" dirty="0">
                <a:solidFill>
                  <a:schemeClr val="tx1"/>
                </a:solidFill>
                <a:effectLst/>
                <a:latin typeface="+mn-lt"/>
                <a:ea typeface="+mn-ea"/>
                <a:cs typeface="+mn-cs"/>
              </a:rPr>
              <a:t>. Fibrin has been linked to cancer biology for a long time. According to and </a:t>
            </a:r>
            <a:r>
              <a:rPr lang="en-US" sz="1200" kern="1200" dirty="0" err="1">
                <a:solidFill>
                  <a:schemeClr val="tx1"/>
                </a:solidFill>
                <a:effectLst/>
                <a:latin typeface="+mn-lt"/>
                <a:ea typeface="+mn-ea"/>
                <a:cs typeface="+mn-cs"/>
              </a:rPr>
              <a:t>Constantini</a:t>
            </a:r>
            <a:r>
              <a:rPr lang="en-US" sz="1200" kern="1200" dirty="0">
                <a:solidFill>
                  <a:schemeClr val="tx1"/>
                </a:solidFill>
                <a:effectLst/>
                <a:latin typeface="+mn-lt"/>
                <a:ea typeface="+mn-ea"/>
                <a:cs typeface="+mn-cs"/>
              </a:rPr>
              <a:t>, fibrin provides a framework for tumor growth thus is an ideal matrix. Since fibrin creates an impression on the behavior of the cells, the mechanical properties of fibrin should be taken into consideration in studying the cell. </a:t>
            </a:r>
            <a:endParaRPr lang="en-US" dirty="0"/>
          </a:p>
        </p:txBody>
      </p:sp>
      <p:sp>
        <p:nvSpPr>
          <p:cNvPr id="4" name="Slide Number Placeholder 3"/>
          <p:cNvSpPr>
            <a:spLocks noGrp="1"/>
          </p:cNvSpPr>
          <p:nvPr>
            <p:ph type="sldNum" sz="quarter" idx="10"/>
          </p:nvPr>
        </p:nvSpPr>
        <p:spPr/>
        <p:txBody>
          <a:bodyPr/>
          <a:lstStyle/>
          <a:p>
            <a:fld id="{B4435C80-0B05-49A4-8274-37E2D8FEE383}" type="slidenum">
              <a:rPr lang="en-US" smtClean="0"/>
              <a:t>13</a:t>
            </a:fld>
            <a:endParaRPr lang="en-US"/>
          </a:p>
        </p:txBody>
      </p:sp>
    </p:spTree>
    <p:extLst>
      <p:ext uri="{BB962C8B-B14F-4D97-AF65-F5344CB8AC3E}">
        <p14:creationId xmlns:p14="http://schemas.microsoft.com/office/powerpoint/2010/main" val="1274930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solids store energy and provide a spring-like or elastic response, described by Hooke’s law where stress is equal to the elastic modulus times the strain. Whereas simple liquids dissipate energy through viscous flow described by Newton’s law where the stress is equal to viscosity  times strain rate. Materials that exhibit both viscous and elastic are called viscoelastic.</a:t>
            </a:r>
          </a:p>
          <a:p>
            <a:endParaRPr lang="en-US" dirty="0"/>
          </a:p>
        </p:txBody>
      </p:sp>
      <p:sp>
        <p:nvSpPr>
          <p:cNvPr id="4" name="Slide Number Placeholder 3"/>
          <p:cNvSpPr>
            <a:spLocks noGrp="1"/>
          </p:cNvSpPr>
          <p:nvPr>
            <p:ph type="sldNum" sz="quarter" idx="10"/>
          </p:nvPr>
        </p:nvSpPr>
        <p:spPr/>
        <p:txBody>
          <a:bodyPr/>
          <a:lstStyle/>
          <a:p>
            <a:fld id="{B4435C80-0B05-49A4-8274-37E2D8FEE383}" type="slidenum">
              <a:rPr lang="en-US" smtClean="0"/>
              <a:t>16</a:t>
            </a:fld>
            <a:endParaRPr lang="en-US"/>
          </a:p>
        </p:txBody>
      </p:sp>
    </p:spTree>
    <p:extLst>
      <p:ext uri="{BB962C8B-B14F-4D97-AF65-F5344CB8AC3E}">
        <p14:creationId xmlns:p14="http://schemas.microsoft.com/office/powerpoint/2010/main" val="2426127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As mentioned earlier, in passive </a:t>
                </a:r>
                <a:r>
                  <a:rPr lang="en-US" dirty="0" err="1"/>
                  <a:t>microrheology</a:t>
                </a:r>
                <a:r>
                  <a:rPr lang="en-US" dirty="0"/>
                  <a:t>, the thermal fluctuations or Brownian motion in the network are tracked on the micrometer scale using probe.</a:t>
                </a:r>
              </a:p>
              <a:p>
                <a:r>
                  <a:rPr lang="en-US" dirty="0"/>
                  <a:t>For passive </a:t>
                </a:r>
                <a:r>
                  <a:rPr lang="en-US" dirty="0" err="1"/>
                  <a:t>microrheology</a:t>
                </a:r>
                <a:r>
                  <a:rPr lang="en-US" dirty="0"/>
                  <a:t> using video microscopy, probe particles are embedded in the sample.</a:t>
                </a:r>
              </a:p>
              <a:p>
                <a:r>
                  <a:rPr lang="en-US" dirty="0"/>
                  <a:t>How the particle diffuses into the sample is described by the stokes Einstein relation. Which depends on the temperature of the solution and the viscous drag the solution imparts on the particle.</a:t>
                </a:r>
              </a:p>
              <a:p>
                <a:r>
                  <a:rPr lang="en-US" sz="1200" kern="1200" dirty="0">
                    <a:solidFill>
                      <a:schemeClr val="tx1"/>
                    </a:solidFill>
                    <a:effectLst/>
                    <a:latin typeface="+mn-lt"/>
                    <a:ea typeface="+mn-ea"/>
                    <a:cs typeface="+mn-cs"/>
                  </a:rPr>
                  <a:t>Diffusion relates directly to the fundamental motion of particles.  The determination of the MSD is very important in any complex process because of its relation to diffusion which can be quantified.  The diffusion coefficient,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𝐷</m:t>
                    </m:r>
                  </m:oMath>
                </a14:m>
                <a:r>
                  <a:rPr lang="en-US" sz="1200" kern="1200" dirty="0">
                    <a:solidFill>
                      <a:schemeClr val="tx1"/>
                    </a:solidFill>
                    <a:effectLst/>
                    <a:latin typeface="+mn-lt"/>
                    <a:ea typeface="+mn-ea"/>
                    <a:cs typeface="+mn-cs"/>
                  </a:rPr>
                  <a:t>, of the particles in Brownian motion is related to the Mean Squared Displacement (MSD) through Equation 5</a:t>
                </a:r>
                <a:endParaRPr lang="en-US" dirty="0"/>
              </a:p>
              <a:p>
                <a:r>
                  <a:rPr lang="en-US" dirty="0"/>
                  <a:t>The dynamics of particle motions are revealed in the time-dependent position correlation function of individual tracers known as the mean-squared displacement as shown in equation 3. The diffusion coefficient, D, of the Brownian particles is obtained from the diffusion equation as shown in eq.4. Einstein described the diffusion coefficient in the general form where </a:t>
                </a:r>
                <a:r>
                  <a:rPr lang="en-US" dirty="0" err="1"/>
                  <a:t>kbt</a:t>
                </a:r>
                <a:r>
                  <a:rPr lang="en-US" dirty="0"/>
                  <a:t> refers to the thermal energy and  theta? Defines the  stokes drag interaction between a solvent with viscosity n and the diffusing particle’s size and shape. The specific diffusion coefficient for a sphere with a radius R is shown in equation 6.</a:t>
                </a:r>
              </a:p>
            </p:txBody>
          </p:sp>
        </mc:Choice>
        <mc:Fallback xmlns="">
          <p:sp>
            <p:nvSpPr>
              <p:cNvPr id="3" name="Notes Placeholder 2"/>
              <p:cNvSpPr>
                <a:spLocks noGrp="1"/>
              </p:cNvSpPr>
              <p:nvPr>
                <p:ph type="body" idx="1"/>
              </p:nvPr>
            </p:nvSpPr>
            <p:spPr/>
            <p:txBody>
              <a:bodyPr/>
              <a:lstStyle/>
              <a:p>
                <a:r>
                  <a:rPr lang="en-US" dirty="0"/>
                  <a:t>As mentioned earlier, in passive </a:t>
                </a:r>
                <a:r>
                  <a:rPr lang="en-US" dirty="0" err="1"/>
                  <a:t>microrheology</a:t>
                </a:r>
                <a:r>
                  <a:rPr lang="en-US" dirty="0"/>
                  <a:t>, the thermal fluctuations or Brownian motion in the network are tracked on the micrometer scale using probe.</a:t>
                </a:r>
              </a:p>
              <a:p>
                <a:r>
                  <a:rPr lang="en-US" dirty="0"/>
                  <a:t>For passive </a:t>
                </a:r>
                <a:r>
                  <a:rPr lang="en-US" dirty="0" err="1"/>
                  <a:t>microrheology</a:t>
                </a:r>
                <a:r>
                  <a:rPr lang="en-US" dirty="0"/>
                  <a:t> using video microscopy, probe particles are embedded in the sample.</a:t>
                </a:r>
              </a:p>
              <a:p>
                <a:r>
                  <a:rPr lang="en-US" dirty="0"/>
                  <a:t>How the particle diffuses into the sample is described by the stokes Einstein relation. Which depends on the temperature of the solution and the viscous drag the solution imparts on the particle.</a:t>
                </a:r>
              </a:p>
              <a:p>
                <a:r>
                  <a:rPr lang="en-US" sz="1200" kern="1200" dirty="0">
                    <a:solidFill>
                      <a:schemeClr val="tx1"/>
                    </a:solidFill>
                    <a:effectLst/>
                    <a:latin typeface="+mn-lt"/>
                    <a:ea typeface="+mn-ea"/>
                    <a:cs typeface="+mn-cs"/>
                  </a:rPr>
                  <a:t>Diffusion relates directly to the fundamental motion of particles.  The determination of the MSD is very important in any complex process because of its relation to diffusion which can be quantified.  The diffusion coefficient, </a:t>
                </a:r>
                <a:r>
                  <a:rPr lang="en-US" sz="1200" i="0" kern="1200">
                    <a:solidFill>
                      <a:schemeClr val="tx1"/>
                    </a:solidFill>
                    <a:effectLst/>
                    <a:latin typeface="+mn-lt"/>
                    <a:ea typeface="+mn-ea"/>
                    <a:cs typeface="+mn-cs"/>
                  </a:rPr>
                  <a:t>𝐷</a:t>
                </a:r>
                <a:r>
                  <a:rPr lang="en-US" sz="1200" kern="1200" dirty="0">
                    <a:solidFill>
                      <a:schemeClr val="tx1"/>
                    </a:solidFill>
                    <a:effectLst/>
                    <a:latin typeface="+mn-lt"/>
                    <a:ea typeface="+mn-ea"/>
                    <a:cs typeface="+mn-cs"/>
                  </a:rPr>
                  <a:t>, of the particles in Brownian motion is related to the Mean Squared Displacement (MSD) through Equation 5</a:t>
                </a:r>
                <a:endParaRPr lang="en-US" dirty="0"/>
              </a:p>
              <a:p>
                <a:r>
                  <a:rPr lang="en-US" dirty="0"/>
                  <a:t>The dynamics of particle motions are revealed in the time-dependent position correlation function of individual tracers known as the mean-squared displacement as shown in equation 3. The diffusion coefficient, D, of the Brownian particles is obtained from the diffusion equation as shown in eq.4. Einstein described the diffusion coefficient in the general form where </a:t>
                </a:r>
                <a:r>
                  <a:rPr lang="en-US" dirty="0" err="1"/>
                  <a:t>kbt</a:t>
                </a:r>
                <a:r>
                  <a:rPr lang="en-US" dirty="0"/>
                  <a:t> refers to the thermal energy and  theta? Defines the  stokes drag interaction between a solvent with viscosity n and the diffusing particle’s size and shape. The specific diffusion coefficient for a sphere with a radius R is shown in equation 6.</a:t>
                </a:r>
              </a:p>
            </p:txBody>
          </p:sp>
        </mc:Fallback>
      </mc:AlternateContent>
      <p:sp>
        <p:nvSpPr>
          <p:cNvPr id="4" name="Slide Number Placeholder 3"/>
          <p:cNvSpPr>
            <a:spLocks noGrp="1"/>
          </p:cNvSpPr>
          <p:nvPr>
            <p:ph type="sldNum" sz="quarter" idx="10"/>
          </p:nvPr>
        </p:nvSpPr>
        <p:spPr/>
        <p:txBody>
          <a:bodyPr/>
          <a:lstStyle/>
          <a:p>
            <a:fld id="{B4435C80-0B05-49A4-8274-37E2D8FEE383}" type="slidenum">
              <a:rPr lang="en-US" smtClean="0"/>
              <a:t>17</a:t>
            </a:fld>
            <a:endParaRPr lang="en-US"/>
          </a:p>
        </p:txBody>
      </p:sp>
    </p:spTree>
    <p:extLst>
      <p:ext uri="{BB962C8B-B14F-4D97-AF65-F5344CB8AC3E}">
        <p14:creationId xmlns:p14="http://schemas.microsoft.com/office/powerpoint/2010/main" val="437076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effectLst/>
                  </a:rPr>
                  <a:t>If the same particle is embedded in a purely elastic medium with a storage modulus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𝐺</m:t>
                    </m:r>
                  </m:oMath>
                </a14:m>
                <a:r>
                  <a:rPr lang="en-US" sz="1200" dirty="0">
                    <a:effectLst/>
                  </a:rPr>
                  <a:t>, there will be a maximum to the displacement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𝑟</m:t>
                    </m:r>
                  </m:oMath>
                </a14:m>
                <a:r>
                  <a:rPr lang="en-US" sz="1200" dirty="0">
                    <a:effectLst/>
                  </a:rPr>
                  <a:t>, occurring when the thermal energy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𝑘</m:t>
                        </m:r>
                      </m:e>
                      <m:sub>
                        <m:r>
                          <a:rPr lang="en-US" sz="1200" i="1" kern="1200">
                            <a:solidFill>
                              <a:schemeClr val="tx1"/>
                            </a:solidFill>
                            <a:effectLst/>
                            <a:latin typeface="Cambria Math" panose="02040503050406030204" pitchFamily="18" charset="0"/>
                            <a:ea typeface="+mn-ea"/>
                            <a:cs typeface="+mn-cs"/>
                          </a:rPr>
                          <m:t>𝐵</m:t>
                        </m:r>
                      </m:sub>
                    </m:sSub>
                    <m:r>
                      <a:rPr lang="en-US" sz="1200" i="1" kern="1200">
                        <a:solidFill>
                          <a:schemeClr val="tx1"/>
                        </a:solidFill>
                        <a:effectLst/>
                        <a:latin typeface="Cambria Math" panose="02040503050406030204" pitchFamily="18" charset="0"/>
                        <a:ea typeface="+mn-ea"/>
                        <a:cs typeface="+mn-cs"/>
                      </a:rPr>
                      <m:t>𝑇</m:t>
                    </m:r>
                  </m:oMath>
                </a14:m>
                <a:r>
                  <a:rPr lang="en-US" sz="1200" dirty="0">
                    <a:effectLst/>
                  </a:rPr>
                  <a:t> of the particle equals the elastic energy associated with the deformed network. In terms of the MSD this means that a plateau is reached for long lag times: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(9)</a:t>
                </a:r>
              </a:p>
              <a:p>
                <a:r>
                  <a:rPr lang="en-US" sz="1200" dirty="0">
                    <a:effectLst/>
                  </a:rPr>
                  <a:t>Most materials, however, exhibit more complex behavior with a frequency dependent viscoelastic response that has both viscous and elastic components. These materials are characterized by the complex modulus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𝐺</m:t>
                        </m:r>
                      </m:e>
                      <m:sup>
                        <m:r>
                          <a:rPr lang="en-US" sz="1200" i="1" kern="1200">
                            <a:solidFill>
                              <a:schemeClr val="tx1"/>
                            </a:solidFill>
                            <a:effectLst/>
                            <a:latin typeface="Cambria Math" panose="02040503050406030204" pitchFamily="18" charset="0"/>
                            <a:ea typeface="+mn-ea"/>
                            <a:cs typeface="+mn-cs"/>
                          </a:rPr>
                          <m:t>∗</m:t>
                        </m:r>
                      </m:sup>
                    </m:sSup>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𝜔</m:t>
                        </m:r>
                      </m:e>
                    </m:d>
                    <m:r>
                      <a:rPr lang="en-US" sz="1200" i="1" kern="1200">
                        <a:solidFill>
                          <a:schemeClr val="tx1"/>
                        </a:solidFill>
                        <a:effectLst/>
                        <a:latin typeface="Cambria Math" panose="02040503050406030204" pitchFamily="18" charset="0"/>
                        <a:ea typeface="+mn-ea"/>
                        <a:cs typeface="+mn-cs"/>
                      </a:rPr>
                      <m:t>= </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𝐺</m:t>
                        </m:r>
                      </m:e>
                      <m:sup>
                        <m:r>
                          <a:rPr lang="en-US" sz="1200" i="1" kern="1200">
                            <a:solidFill>
                              <a:schemeClr val="tx1"/>
                            </a:solidFill>
                            <a:effectLst/>
                            <a:latin typeface="Cambria Math" panose="02040503050406030204" pitchFamily="18" charset="0"/>
                            <a:ea typeface="+mn-ea"/>
                            <a:cs typeface="+mn-cs"/>
                          </a:rPr>
                          <m:t>′</m:t>
                        </m:r>
                      </m:sup>
                    </m:sSup>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𝜔</m:t>
                        </m:r>
                      </m:e>
                    </m:d>
                    <m:r>
                      <a:rPr lang="en-US" sz="1200" i="1" kern="1200">
                        <a:solidFill>
                          <a:schemeClr val="tx1"/>
                        </a:solidFill>
                        <a:effectLst/>
                        <a:latin typeface="Cambria Math" panose="02040503050406030204" pitchFamily="18" charset="0"/>
                        <a:ea typeface="+mn-ea"/>
                        <a:cs typeface="+mn-cs"/>
                      </a:rPr>
                      <m:t>+ </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𝑖𝐺</m:t>
                        </m:r>
                      </m:e>
                      <m:sup>
                        <m:r>
                          <a:rPr lang="en-US" sz="1200" i="1" kern="1200">
                            <a:solidFill>
                              <a:schemeClr val="tx1"/>
                            </a:solidFill>
                            <a:effectLst/>
                            <a:latin typeface="Cambria Math" panose="02040503050406030204" pitchFamily="18" charset="0"/>
                            <a:ea typeface="+mn-ea"/>
                            <a:cs typeface="+mn-cs"/>
                          </a:rPr>
                          <m:t>"</m:t>
                        </m:r>
                      </m:sup>
                    </m:sSup>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𝜔</m:t>
                        </m:r>
                      </m:e>
                    </m:d>
                  </m:oMath>
                </a14:m>
                <a:r>
                  <a:rPr lang="en-US" sz="1200" kern="1200" dirty="0">
                    <a:solidFill>
                      <a:schemeClr val="tx1"/>
                    </a:solidFill>
                    <a:effectLst/>
                    <a:latin typeface="+mn-lt"/>
                    <a:ea typeface="+mn-ea"/>
                    <a:cs typeface="+mn-cs"/>
                  </a:rPr>
                  <a:t>.</a:t>
                </a:r>
                <a:r>
                  <a:rPr lang="en-US" dirty="0">
                    <a:effectLst/>
                  </a:rPr>
                  <a:t> </a:t>
                </a:r>
                <a:r>
                  <a:rPr lang="en-US" sz="1200" dirty="0">
                    <a:effectLst/>
                  </a:rPr>
                  <a:t>A generalized Stokes-Einstein relation (GSER) is used in this case to obtain a frequency dependent MSD (Mason &amp; Weitz, 1995):</a:t>
                </a:r>
                <a:r>
                  <a:rPr lang="en-US" dirty="0">
                    <a:effectLst/>
                  </a:rPr>
                  <a:t> </a:t>
                </a:r>
                <a:endParaRPr lang="en-US" dirty="0"/>
              </a:p>
            </p:txBody>
          </p:sp>
        </mc:Choice>
        <mc:Fallback xmlns="">
          <p:sp>
            <p:nvSpPr>
              <p:cNvPr id="3" name="Notes Placeholder 2"/>
              <p:cNvSpPr>
                <a:spLocks noGrp="1"/>
              </p:cNvSpPr>
              <p:nvPr>
                <p:ph type="body" idx="1"/>
              </p:nvPr>
            </p:nvSpPr>
            <p:spPr/>
            <p:txBody>
              <a:bodyPr/>
              <a:lstStyle/>
              <a:p>
                <a:r>
                  <a:rPr lang="en-US" sz="1200" dirty="0">
                    <a:effectLst/>
                  </a:rPr>
                  <a:t>If the same particle is embedded in a purely elastic medium with a storage modulus </a:t>
                </a:r>
                <a:r>
                  <a:rPr lang="en-US" sz="1200" i="0" kern="1200">
                    <a:solidFill>
                      <a:schemeClr val="tx1"/>
                    </a:solidFill>
                    <a:effectLst/>
                    <a:latin typeface="+mn-lt"/>
                    <a:ea typeface="+mn-ea"/>
                    <a:cs typeface="+mn-cs"/>
                  </a:rPr>
                  <a:t>𝐺</a:t>
                </a:r>
                <a:r>
                  <a:rPr lang="en-US" sz="1200" dirty="0">
                    <a:effectLst/>
                  </a:rPr>
                  <a:t>, there will be a maximum to the displacement </a:t>
                </a:r>
                <a:r>
                  <a:rPr lang="en-US" sz="1200" i="0" kern="1200">
                    <a:solidFill>
                      <a:schemeClr val="tx1"/>
                    </a:solidFill>
                    <a:effectLst/>
                    <a:latin typeface="+mn-lt"/>
                    <a:ea typeface="+mn-ea"/>
                    <a:cs typeface="+mn-cs"/>
                  </a:rPr>
                  <a:t>∆𝑟</a:t>
                </a:r>
                <a:r>
                  <a:rPr lang="en-US" sz="1200" dirty="0">
                    <a:effectLst/>
                  </a:rPr>
                  <a:t>, occurring when the thermal energy </a:t>
                </a:r>
                <a:r>
                  <a:rPr lang="en-US" sz="1200" i="0" kern="1200">
                    <a:solidFill>
                      <a:schemeClr val="tx1"/>
                    </a:solidFill>
                    <a:effectLst/>
                    <a:latin typeface="+mn-lt"/>
                    <a:ea typeface="+mn-ea"/>
                    <a:cs typeface="+mn-cs"/>
                  </a:rPr>
                  <a:t>𝑘_𝐵 𝑇</a:t>
                </a:r>
                <a:r>
                  <a:rPr lang="en-US" sz="1200" dirty="0">
                    <a:effectLst/>
                  </a:rPr>
                  <a:t> of the particle equals the elastic energy associated with the deformed network. In terms of the MSD this means that a plateau is reached for long lag times: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(9)</a:t>
                </a:r>
              </a:p>
              <a:p>
                <a:r>
                  <a:rPr lang="en-US" sz="1200" dirty="0">
                    <a:effectLst/>
                  </a:rPr>
                  <a:t>Most materials, however, exhibit more complex behavior with a frequency dependent viscoelastic response that has both viscous and elastic components. These materials are characterized by the complex modulus  </a:t>
                </a:r>
                <a:r>
                  <a:rPr lang="en-US" sz="1200" i="0" kern="1200">
                    <a:solidFill>
                      <a:schemeClr val="tx1"/>
                    </a:solidFill>
                    <a:effectLst/>
                    <a:latin typeface="+mn-lt"/>
                    <a:ea typeface="+mn-ea"/>
                    <a:cs typeface="+mn-cs"/>
                  </a:rPr>
                  <a:t>𝐺^∗ (𝜔)= 𝐺^′ (𝜔)+ 〖𝑖𝐺〗^" (𝜔)</a:t>
                </a:r>
                <a:r>
                  <a:rPr lang="en-US" sz="1200" kern="1200" dirty="0">
                    <a:solidFill>
                      <a:schemeClr val="tx1"/>
                    </a:solidFill>
                    <a:effectLst/>
                    <a:latin typeface="+mn-lt"/>
                    <a:ea typeface="+mn-ea"/>
                    <a:cs typeface="+mn-cs"/>
                  </a:rPr>
                  <a:t>.</a:t>
                </a:r>
                <a:r>
                  <a:rPr lang="en-US" dirty="0">
                    <a:effectLst/>
                  </a:rPr>
                  <a:t> </a:t>
                </a:r>
                <a:r>
                  <a:rPr lang="en-US" sz="1200" dirty="0">
                    <a:effectLst/>
                  </a:rPr>
                  <a:t>A generalized Stokes-Einstein relation (GSER) is used in this case to obtain a frequency dependent MSD (Mason &amp; Weitz, 1995):</a:t>
                </a:r>
                <a:r>
                  <a:rPr lang="en-US" dirty="0">
                    <a:effectLst/>
                  </a:rPr>
                  <a:t> </a:t>
                </a:r>
                <a:endParaRPr lang="en-US" dirty="0"/>
              </a:p>
            </p:txBody>
          </p:sp>
        </mc:Fallback>
      </mc:AlternateContent>
      <p:sp>
        <p:nvSpPr>
          <p:cNvPr id="4" name="Slide Number Placeholder 3"/>
          <p:cNvSpPr>
            <a:spLocks noGrp="1"/>
          </p:cNvSpPr>
          <p:nvPr>
            <p:ph type="sldNum" sz="quarter" idx="10"/>
          </p:nvPr>
        </p:nvSpPr>
        <p:spPr/>
        <p:txBody>
          <a:bodyPr/>
          <a:lstStyle/>
          <a:p>
            <a:fld id="{B4435C80-0B05-49A4-8274-37E2D8FEE383}" type="slidenum">
              <a:rPr lang="en-US" smtClean="0"/>
              <a:t>18</a:t>
            </a:fld>
            <a:endParaRPr lang="en-US"/>
          </a:p>
        </p:txBody>
      </p:sp>
    </p:spTree>
    <p:extLst>
      <p:ext uri="{BB962C8B-B14F-4D97-AF65-F5344CB8AC3E}">
        <p14:creationId xmlns:p14="http://schemas.microsoft.com/office/powerpoint/2010/main" val="1543277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tillium" panose="00000500000000000000" pitchFamily="50" charset="0"/>
              </a:rPr>
              <a:t>1.0 mg/ml  Fibrinogen      3 hours after the addition of thrombin </a:t>
            </a:r>
          </a:p>
          <a:p>
            <a:r>
              <a:rPr lang="en-US" sz="1200" kern="1200" dirty="0">
                <a:solidFill>
                  <a:schemeClr val="tx1"/>
                </a:solidFill>
                <a:effectLst/>
                <a:latin typeface="+mn-lt"/>
                <a:ea typeface="+mn-ea"/>
                <a:cs typeface="+mn-cs"/>
              </a:rPr>
              <a:t>). Fibrinogen solutions are then mixed in a fibrin assembly buffer. Fibrinogen network with concentration of 1.0 mg/mL, 2.0 mg/mL, and 3.0 mg/mL are to be formed by mixing at room temperature, 1.0 µm diameter polystyrene beads (</a:t>
            </a:r>
            <a:r>
              <a:rPr lang="en-US" sz="1200" kern="1200" dirty="0" err="1">
                <a:solidFill>
                  <a:schemeClr val="tx1"/>
                </a:solidFill>
                <a:effectLst/>
                <a:latin typeface="+mn-lt"/>
                <a:ea typeface="+mn-ea"/>
                <a:cs typeface="+mn-cs"/>
              </a:rPr>
              <a:t>Phosphorex</a:t>
            </a:r>
            <a:r>
              <a:rPr lang="en-US" sz="1200" kern="1200" dirty="0">
                <a:solidFill>
                  <a:schemeClr val="tx1"/>
                </a:solidFill>
                <a:effectLst/>
                <a:latin typeface="+mn-lt"/>
                <a:ea typeface="+mn-ea"/>
                <a:cs typeface="+mn-cs"/>
              </a:rPr>
              <a:t>, Hopkinton, MA, USA) are embedded in the samples to probe the rheological properties of the material. To initialize polymerization, 0.5 IU/mL of human α-thrombin </a:t>
            </a:r>
          </a:p>
          <a:p>
            <a:r>
              <a:rPr lang="en-US" sz="1200" kern="1200" dirty="0">
                <a:solidFill>
                  <a:schemeClr val="tx1"/>
                </a:solidFill>
                <a:effectLst/>
                <a:latin typeface="+mn-lt"/>
                <a:ea typeface="+mn-ea"/>
                <a:cs typeface="+mn-cs"/>
              </a:rPr>
              <a:t>cancer cells are mixed into the sample with the volume of water decreased to compensate for the addition of cancer cells</a:t>
            </a:r>
            <a:endParaRPr lang="en-US" dirty="0"/>
          </a:p>
        </p:txBody>
      </p:sp>
      <p:sp>
        <p:nvSpPr>
          <p:cNvPr id="4" name="Slide Number Placeholder 3"/>
          <p:cNvSpPr>
            <a:spLocks noGrp="1"/>
          </p:cNvSpPr>
          <p:nvPr>
            <p:ph type="sldNum" sz="quarter" idx="10"/>
          </p:nvPr>
        </p:nvSpPr>
        <p:spPr/>
        <p:txBody>
          <a:bodyPr/>
          <a:lstStyle/>
          <a:p>
            <a:fld id="{B4435C80-0B05-49A4-8274-37E2D8FEE383}" type="slidenum">
              <a:rPr lang="en-US" smtClean="0"/>
              <a:t>21</a:t>
            </a:fld>
            <a:endParaRPr lang="en-US"/>
          </a:p>
        </p:txBody>
      </p:sp>
    </p:spTree>
    <p:extLst>
      <p:ext uri="{BB962C8B-B14F-4D97-AF65-F5344CB8AC3E}">
        <p14:creationId xmlns:p14="http://schemas.microsoft.com/office/powerpoint/2010/main" val="275536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samples are  viewed under a bright field microscope (TCM 400, </a:t>
            </a:r>
            <a:r>
              <a:rPr lang="en-US" sz="1200" kern="1200" dirty="0" err="1">
                <a:solidFill>
                  <a:schemeClr val="tx1"/>
                </a:solidFill>
                <a:effectLst/>
                <a:latin typeface="+mn-lt"/>
                <a:ea typeface="+mn-ea"/>
                <a:cs typeface="+mn-cs"/>
              </a:rPr>
              <a:t>Labomed</a:t>
            </a:r>
            <a:r>
              <a:rPr lang="en-US" sz="1200" kern="1200" dirty="0">
                <a:solidFill>
                  <a:schemeClr val="tx1"/>
                </a:solidFill>
                <a:effectLst/>
                <a:latin typeface="+mn-lt"/>
                <a:ea typeface="+mn-ea"/>
                <a:cs typeface="+mn-cs"/>
              </a:rPr>
              <a:t>, USA) with 60x oil immersion objective (Carl Zeiss Microscopy, Germany). Using the LabView program (Particle Tracker.vi), images will be captured at a rate of 25 frames per second using an analog charge coupled device (CCD) camera (WAT-902H, </a:t>
            </a:r>
            <a:r>
              <a:rPr lang="en-US" sz="1200" kern="1200" dirty="0" err="1">
                <a:solidFill>
                  <a:schemeClr val="tx1"/>
                </a:solidFill>
                <a:effectLst/>
                <a:latin typeface="+mn-lt"/>
                <a:ea typeface="+mn-ea"/>
                <a:cs typeface="+mn-cs"/>
              </a:rPr>
              <a:t>Watec</a:t>
            </a:r>
            <a:r>
              <a:rPr lang="en-US" sz="1200" kern="1200" dirty="0">
                <a:solidFill>
                  <a:schemeClr val="tx1"/>
                </a:solidFill>
                <a:effectLst/>
                <a:latin typeface="+mn-lt"/>
                <a:ea typeface="+mn-ea"/>
                <a:cs typeface="+mn-cs"/>
              </a:rPr>
              <a:t>, Japan) mounted on the side port of the microscope. For every trial, 3,000 images will be captured and saved in sequence with a .TIFF format for processing and tracking of probe particles.</a:t>
            </a:r>
            <a:r>
              <a:rPr lang="en-US" dirty="0">
                <a:effectLst/>
              </a:rPr>
              <a:t> </a:t>
            </a:r>
            <a:endParaRPr lang="en-US" dirty="0"/>
          </a:p>
          <a:p>
            <a:endParaRPr lang="en-US" dirty="0"/>
          </a:p>
        </p:txBody>
      </p:sp>
      <p:sp>
        <p:nvSpPr>
          <p:cNvPr id="4" name="Slide Number Placeholder 3"/>
          <p:cNvSpPr>
            <a:spLocks noGrp="1"/>
          </p:cNvSpPr>
          <p:nvPr>
            <p:ph type="sldNum" sz="quarter" idx="10"/>
          </p:nvPr>
        </p:nvSpPr>
        <p:spPr/>
        <p:txBody>
          <a:bodyPr/>
          <a:lstStyle/>
          <a:p>
            <a:fld id="{B4435C80-0B05-49A4-8274-37E2D8FEE383}" type="slidenum">
              <a:rPr lang="en-US" smtClean="0"/>
              <a:t>22</a:t>
            </a:fld>
            <a:endParaRPr lang="en-US"/>
          </a:p>
        </p:txBody>
      </p:sp>
    </p:spTree>
    <p:extLst>
      <p:ext uri="{BB962C8B-B14F-4D97-AF65-F5344CB8AC3E}">
        <p14:creationId xmlns:p14="http://schemas.microsoft.com/office/powerpoint/2010/main" val="2426599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 track, a sequence of images of embedded probes in the sample is obtained using the microscope system connected to a computer. In the track stage, data on the particle trajectories are extracted from the sequenced images using </a:t>
            </a:r>
            <a:r>
              <a:rPr lang="en-US" dirty="0" err="1"/>
              <a:t>rytrack</a:t>
            </a:r>
            <a:r>
              <a:rPr lang="en-US" dirty="0"/>
              <a:t> program. Using a software written in IDL, the trajectory data is used to obtain the complex shear modulus.</a:t>
            </a:r>
          </a:p>
        </p:txBody>
      </p:sp>
      <p:sp>
        <p:nvSpPr>
          <p:cNvPr id="4" name="Slide Number Placeholder 3"/>
          <p:cNvSpPr>
            <a:spLocks noGrp="1"/>
          </p:cNvSpPr>
          <p:nvPr>
            <p:ph type="sldNum" sz="quarter" idx="10"/>
          </p:nvPr>
        </p:nvSpPr>
        <p:spPr/>
        <p:txBody>
          <a:bodyPr/>
          <a:lstStyle/>
          <a:p>
            <a:fld id="{B4435C80-0B05-49A4-8274-37E2D8FEE383}" type="slidenum">
              <a:rPr lang="en-US" smtClean="0"/>
              <a:t>23</a:t>
            </a:fld>
            <a:endParaRPr lang="en-US"/>
          </a:p>
        </p:txBody>
      </p:sp>
    </p:spTree>
    <p:extLst>
      <p:ext uri="{BB962C8B-B14F-4D97-AF65-F5344CB8AC3E}">
        <p14:creationId xmlns:p14="http://schemas.microsoft.com/office/powerpoint/2010/main" val="1684171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passive </a:t>
                </a:r>
                <a:r>
                  <a:rPr lang="en-US" sz="1200" kern="1200" dirty="0" err="1">
                    <a:solidFill>
                      <a:schemeClr val="tx1"/>
                    </a:solidFill>
                    <a:effectLst/>
                    <a:latin typeface="+mn-lt"/>
                    <a:ea typeface="+mn-ea"/>
                    <a:cs typeface="+mn-cs"/>
                  </a:rPr>
                  <a:t>microrheology</a:t>
                </a:r>
                <a:r>
                  <a:rPr lang="en-US" sz="1200" kern="1200" dirty="0">
                    <a:solidFill>
                      <a:schemeClr val="tx1"/>
                    </a:solidFill>
                    <a:effectLst/>
                    <a:latin typeface="+mn-lt"/>
                    <a:ea typeface="+mn-ea"/>
                    <a:cs typeface="+mn-cs"/>
                  </a:rPr>
                  <a:t>: video microscopy technique, the elastic and viscous moduli of fibrin for 1 mg/mL concentration are shown as a function of frequency. </a:t>
                </a:r>
                <a:r>
                  <a:rPr lang="en-PH" sz="1200" kern="1200" dirty="0">
                    <a:solidFill>
                      <a:schemeClr val="tx1"/>
                    </a:solidFill>
                    <a:effectLst/>
                    <a:latin typeface="+mn-lt"/>
                    <a:ea typeface="+mn-ea"/>
                    <a:cs typeface="+mn-cs"/>
                  </a:rPr>
                  <a:t>Polystyrene beads of 1 </a:t>
                </a:r>
                <a14:m>
                  <m:oMath xmlns:m="http://schemas.openxmlformats.org/officeDocument/2006/math">
                    <m:r>
                      <a:rPr lang="en-PH" sz="1200" i="1" kern="1200">
                        <a:solidFill>
                          <a:schemeClr val="tx1"/>
                        </a:solidFill>
                        <a:effectLst/>
                        <a:latin typeface="Cambria Math" panose="02040503050406030204" pitchFamily="18" charset="0"/>
                        <a:ea typeface="+mn-ea"/>
                        <a:cs typeface="+mn-cs"/>
                      </a:rPr>
                      <m:t>𝜇</m:t>
                    </m:r>
                  </m:oMath>
                </a14:m>
                <a:r>
                  <a:rPr lang="en-PH" sz="1200" kern="1200" dirty="0">
                    <a:solidFill>
                      <a:schemeClr val="tx1"/>
                    </a:solidFill>
                    <a:effectLst/>
                    <a:latin typeface="+mn-lt"/>
                    <a:ea typeface="+mn-ea"/>
                    <a:cs typeface="+mn-cs"/>
                  </a:rPr>
                  <a:t>m in diameter were embedded on the sample solution to serve as the probe particles. The elastic modulus started to increase as it is observed in longer duration.</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passive </a:t>
                </a:r>
                <a:r>
                  <a:rPr lang="en-US" sz="1200" kern="1200" dirty="0" err="1">
                    <a:solidFill>
                      <a:schemeClr val="tx1"/>
                    </a:solidFill>
                    <a:effectLst/>
                    <a:latin typeface="+mn-lt"/>
                    <a:ea typeface="+mn-ea"/>
                    <a:cs typeface="+mn-cs"/>
                  </a:rPr>
                  <a:t>microrheology</a:t>
                </a:r>
                <a:r>
                  <a:rPr lang="en-US" sz="1200" kern="1200" dirty="0">
                    <a:solidFill>
                      <a:schemeClr val="tx1"/>
                    </a:solidFill>
                    <a:effectLst/>
                    <a:latin typeface="+mn-lt"/>
                    <a:ea typeface="+mn-ea"/>
                    <a:cs typeface="+mn-cs"/>
                  </a:rPr>
                  <a:t>: video microscopy technique, the elastic and viscous moduli of fibrin for 1 mg/mL concentration are shown as a function of frequency. </a:t>
                </a:r>
                <a:r>
                  <a:rPr lang="en-PH" sz="1200" kern="1200" dirty="0">
                    <a:solidFill>
                      <a:schemeClr val="tx1"/>
                    </a:solidFill>
                    <a:effectLst/>
                    <a:latin typeface="+mn-lt"/>
                    <a:ea typeface="+mn-ea"/>
                    <a:cs typeface="+mn-cs"/>
                  </a:rPr>
                  <a:t>Polystyrene beads of 1 </a:t>
                </a:r>
                <a:r>
                  <a:rPr lang="en-PH" sz="1200" i="0" kern="1200">
                    <a:solidFill>
                      <a:schemeClr val="tx1"/>
                    </a:solidFill>
                    <a:effectLst/>
                    <a:latin typeface="+mn-lt"/>
                    <a:ea typeface="+mn-ea"/>
                    <a:cs typeface="+mn-cs"/>
                  </a:rPr>
                  <a:t>𝜇</a:t>
                </a:r>
                <a:r>
                  <a:rPr lang="en-PH" sz="1200" kern="1200" dirty="0">
                    <a:solidFill>
                      <a:schemeClr val="tx1"/>
                    </a:solidFill>
                    <a:effectLst/>
                    <a:latin typeface="+mn-lt"/>
                    <a:ea typeface="+mn-ea"/>
                    <a:cs typeface="+mn-cs"/>
                  </a:rPr>
                  <a:t>m in diameter were embedded on the sample solution to serve as the probe particles. The elastic modulus started to increase as it is observed in longer duration.</a:t>
                </a:r>
                <a:endParaRPr lang="en-US" dirty="0"/>
              </a:p>
            </p:txBody>
          </p:sp>
        </mc:Fallback>
      </mc:AlternateContent>
      <p:sp>
        <p:nvSpPr>
          <p:cNvPr id="4" name="Slide Number Placeholder 3"/>
          <p:cNvSpPr>
            <a:spLocks noGrp="1"/>
          </p:cNvSpPr>
          <p:nvPr>
            <p:ph type="sldNum" sz="quarter" idx="10"/>
          </p:nvPr>
        </p:nvSpPr>
        <p:spPr/>
        <p:txBody>
          <a:bodyPr/>
          <a:lstStyle/>
          <a:p>
            <a:fld id="{B4435C80-0B05-49A4-8274-37E2D8FEE383}" type="slidenum">
              <a:rPr lang="en-US" smtClean="0"/>
              <a:t>25</a:t>
            </a:fld>
            <a:endParaRPr lang="en-US"/>
          </a:p>
        </p:txBody>
      </p:sp>
    </p:spTree>
    <p:extLst>
      <p:ext uri="{BB962C8B-B14F-4D97-AF65-F5344CB8AC3E}">
        <p14:creationId xmlns:p14="http://schemas.microsoft.com/office/powerpoint/2010/main" val="3503653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 the third day from subculture, the desired confluency of SaOs-2 cells is acquired as shown in Figure 8. These adherent cells are detached and collected by the addition of trypsin solution. Using the hemocytometer, the number of cells obtained from the confluent flask is shown in Figure </a:t>
            </a:r>
            <a:endParaRPr lang="en-US" dirty="0"/>
          </a:p>
        </p:txBody>
      </p:sp>
      <p:sp>
        <p:nvSpPr>
          <p:cNvPr id="4" name="Slide Number Placeholder 3"/>
          <p:cNvSpPr>
            <a:spLocks noGrp="1"/>
          </p:cNvSpPr>
          <p:nvPr>
            <p:ph type="sldNum" sz="quarter" idx="10"/>
          </p:nvPr>
        </p:nvSpPr>
        <p:spPr/>
        <p:txBody>
          <a:bodyPr/>
          <a:lstStyle/>
          <a:p>
            <a:fld id="{B4435C80-0B05-49A4-8274-37E2D8FEE383}" type="slidenum">
              <a:rPr lang="en-US" smtClean="0"/>
              <a:t>26</a:t>
            </a:fld>
            <a:endParaRPr lang="en-US"/>
          </a:p>
        </p:txBody>
      </p:sp>
    </p:spTree>
    <p:extLst>
      <p:ext uri="{BB962C8B-B14F-4D97-AF65-F5344CB8AC3E}">
        <p14:creationId xmlns:p14="http://schemas.microsoft.com/office/powerpoint/2010/main" val="52809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 observable increase of elastic moduli of fibrin is demonstrated as cells are added into the system. The increase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𝐺</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can be accounted due to the presence of cells which implies that cells can alter the viscoelastic modulus of the network.</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 observable increase of elastic moduli of fibrin is demonstrated as cells are added into the system. The increase of </a:t>
                </a:r>
                <a:r>
                  <a:rPr lang="en-US" sz="1200" i="0" kern="1200">
                    <a:solidFill>
                      <a:schemeClr val="tx1"/>
                    </a:solidFill>
                    <a:effectLst/>
                    <a:latin typeface="+mn-lt"/>
                    <a:ea typeface="+mn-ea"/>
                    <a:cs typeface="+mn-cs"/>
                  </a:rPr>
                  <a:t>𝐺′</a:t>
                </a:r>
                <a:r>
                  <a:rPr lang="en-US" sz="1200" kern="1200" dirty="0">
                    <a:solidFill>
                      <a:schemeClr val="tx1"/>
                    </a:solidFill>
                    <a:effectLst/>
                    <a:latin typeface="+mn-lt"/>
                    <a:ea typeface="+mn-ea"/>
                    <a:cs typeface="+mn-cs"/>
                  </a:rPr>
                  <a:t> can be accounted due to the presence of cells which implies that cells can alter the viscoelastic modulus of the network.</a:t>
                </a:r>
                <a:endParaRPr lang="en-US" dirty="0"/>
              </a:p>
            </p:txBody>
          </p:sp>
        </mc:Fallback>
      </mc:AlternateContent>
      <p:sp>
        <p:nvSpPr>
          <p:cNvPr id="4" name="Slide Number Placeholder 3"/>
          <p:cNvSpPr>
            <a:spLocks noGrp="1"/>
          </p:cNvSpPr>
          <p:nvPr>
            <p:ph type="sldNum" sz="quarter" idx="10"/>
          </p:nvPr>
        </p:nvSpPr>
        <p:spPr/>
        <p:txBody>
          <a:bodyPr/>
          <a:lstStyle/>
          <a:p>
            <a:fld id="{B4435C80-0B05-49A4-8274-37E2D8FEE383}" type="slidenum">
              <a:rPr lang="en-US" smtClean="0"/>
              <a:t>27</a:t>
            </a:fld>
            <a:endParaRPr lang="en-US"/>
          </a:p>
        </p:txBody>
      </p:sp>
    </p:spTree>
    <p:extLst>
      <p:ext uri="{BB962C8B-B14F-4D97-AF65-F5344CB8AC3E}">
        <p14:creationId xmlns:p14="http://schemas.microsoft.com/office/powerpoint/2010/main" val="3156391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to this day, cancer remains to be a big problem</a:t>
            </a:r>
          </a:p>
        </p:txBody>
      </p:sp>
      <p:sp>
        <p:nvSpPr>
          <p:cNvPr id="4" name="Slide Number Placeholder 3"/>
          <p:cNvSpPr>
            <a:spLocks noGrp="1"/>
          </p:cNvSpPr>
          <p:nvPr>
            <p:ph type="sldNum" sz="quarter" idx="10"/>
          </p:nvPr>
        </p:nvSpPr>
        <p:spPr/>
        <p:txBody>
          <a:bodyPr/>
          <a:lstStyle/>
          <a:p>
            <a:fld id="{B4435C80-0B05-49A4-8274-37E2D8FEE383}" type="slidenum">
              <a:rPr lang="en-US" smtClean="0"/>
              <a:t>3</a:t>
            </a:fld>
            <a:endParaRPr lang="en-US"/>
          </a:p>
        </p:txBody>
      </p:sp>
    </p:spTree>
    <p:extLst>
      <p:ext uri="{BB962C8B-B14F-4D97-AF65-F5344CB8AC3E}">
        <p14:creationId xmlns:p14="http://schemas.microsoft.com/office/powerpoint/2010/main" val="3624093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435C80-0B05-49A4-8274-37E2D8FEE383}" type="slidenum">
              <a:rPr lang="en-US" smtClean="0"/>
              <a:t>4</a:t>
            </a:fld>
            <a:endParaRPr lang="en-US"/>
          </a:p>
        </p:txBody>
      </p:sp>
    </p:spTree>
    <p:extLst>
      <p:ext uri="{BB962C8B-B14F-4D97-AF65-F5344CB8AC3E}">
        <p14:creationId xmlns:p14="http://schemas.microsoft.com/office/powerpoint/2010/main" val="1179616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cell is the structural unit of life. Human cells grow and divide to form new cells as the body needs them. A tissue is a group of cells and its extracellular matrix. when cells grow old or become damaged, they die, and new cells take their place </a:t>
            </a:r>
            <a:endParaRPr lang="en-US" dirty="0"/>
          </a:p>
        </p:txBody>
      </p:sp>
      <p:sp>
        <p:nvSpPr>
          <p:cNvPr id="4" name="Slide Number Placeholder 3"/>
          <p:cNvSpPr>
            <a:spLocks noGrp="1"/>
          </p:cNvSpPr>
          <p:nvPr>
            <p:ph type="sldNum" sz="quarter" idx="10"/>
          </p:nvPr>
        </p:nvSpPr>
        <p:spPr/>
        <p:txBody>
          <a:bodyPr/>
          <a:lstStyle/>
          <a:p>
            <a:fld id="{B4435C80-0B05-49A4-8274-37E2D8FEE383}" type="slidenum">
              <a:rPr lang="en-US" smtClean="0"/>
              <a:t>7</a:t>
            </a:fld>
            <a:endParaRPr lang="en-US"/>
          </a:p>
        </p:txBody>
      </p:sp>
    </p:spTree>
    <p:extLst>
      <p:ext uri="{BB962C8B-B14F-4D97-AF65-F5344CB8AC3E}">
        <p14:creationId xmlns:p14="http://schemas.microsoft.com/office/powerpoint/2010/main" val="2566145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mechanical behavior of animal cells is controlled by the cytoskeleton, responsible for the over-all mechanical behavior of the cell. The cell is highly affected by the extracellular matrix, its surrounding environment. It </a:t>
            </a:r>
            <a:r>
              <a:rPr lang="en-US" sz="1100" dirty="0">
                <a:latin typeface="Titillium" panose="00000500000000000000" pitchFamily="50" charset="0"/>
                <a:ea typeface="Calibri" panose="020F0502020204030204" pitchFamily="34" charset="0"/>
              </a:rPr>
              <a:t>helps </a:t>
            </a:r>
            <a:r>
              <a:rPr lang="en-US" b="1" dirty="0">
                <a:latin typeface="Titillium" panose="00000500000000000000" pitchFamily="50" charset="0"/>
                <a:ea typeface="Calibri" panose="020F0502020204030204" pitchFamily="34" charset="0"/>
              </a:rPr>
              <a:t>bind cells together to form tissues. Now, the integrin receptors of cells found in the cytoskeleton binds with the ECM. Thus allowing cells to spread and therefore the cytoskeleton becomes physically connected to the </a:t>
            </a:r>
            <a:r>
              <a:rPr lang="en-US" b="1" dirty="0" err="1">
                <a:latin typeface="Titillium" panose="00000500000000000000" pitchFamily="50" charset="0"/>
                <a:ea typeface="Calibri" panose="020F0502020204030204" pitchFamily="34" charset="0"/>
              </a:rPr>
              <a:t>ecm</a:t>
            </a:r>
            <a:r>
              <a:rPr lang="en-US" b="1" dirty="0">
                <a:latin typeface="Titillium" panose="00000500000000000000" pitchFamily="50" charset="0"/>
                <a:ea typeface="Calibri" panose="020F0502020204030204" pitchFamily="34" charset="0"/>
              </a:rPr>
              <a:t>.</a:t>
            </a:r>
            <a:endParaRPr lang="en-US" dirty="0"/>
          </a:p>
        </p:txBody>
      </p:sp>
      <p:sp>
        <p:nvSpPr>
          <p:cNvPr id="4" name="Slide Number Placeholder 3"/>
          <p:cNvSpPr>
            <a:spLocks noGrp="1"/>
          </p:cNvSpPr>
          <p:nvPr>
            <p:ph type="sldNum" sz="quarter" idx="10"/>
          </p:nvPr>
        </p:nvSpPr>
        <p:spPr/>
        <p:txBody>
          <a:bodyPr/>
          <a:lstStyle/>
          <a:p>
            <a:fld id="{B4435C80-0B05-49A4-8274-37E2D8FEE383}" type="slidenum">
              <a:rPr lang="en-US" smtClean="0"/>
              <a:t>8</a:t>
            </a:fld>
            <a:endParaRPr lang="en-US"/>
          </a:p>
        </p:txBody>
      </p:sp>
    </p:spTree>
    <p:extLst>
      <p:ext uri="{BB962C8B-B14F-4D97-AF65-F5344CB8AC3E}">
        <p14:creationId xmlns:p14="http://schemas.microsoft.com/office/powerpoint/2010/main" val="178886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Cancer cells differ from normal cells in a lot of ways as shown in the image. Cancer cells are deaf to the environment, because of that, its hard for them to respond to the signals being thrown to them, thus they grow beyond their usual boundaries and invade tissues and organs and eventually spread to other parts of the body</a:t>
            </a:r>
          </a:p>
        </p:txBody>
      </p:sp>
      <p:sp>
        <p:nvSpPr>
          <p:cNvPr id="4" name="Slide Number Placeholder 3"/>
          <p:cNvSpPr>
            <a:spLocks noGrp="1"/>
          </p:cNvSpPr>
          <p:nvPr>
            <p:ph type="sldNum" sz="quarter" idx="10"/>
          </p:nvPr>
        </p:nvSpPr>
        <p:spPr/>
        <p:txBody>
          <a:bodyPr/>
          <a:lstStyle/>
          <a:p>
            <a:fld id="{B4435C80-0B05-49A4-8274-37E2D8FEE383}" type="slidenum">
              <a:rPr lang="en-US" smtClean="0"/>
              <a:t>9</a:t>
            </a:fld>
            <a:endParaRPr lang="en-US"/>
          </a:p>
        </p:txBody>
      </p:sp>
    </p:spTree>
    <p:extLst>
      <p:ext uri="{BB962C8B-B14F-4D97-AF65-F5344CB8AC3E}">
        <p14:creationId xmlns:p14="http://schemas.microsoft.com/office/powerpoint/2010/main" val="368972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Cancer cells continue to grow and divide to create more cells, eventually forming a tumor. Tumor is the combination of cells and extracellular </a:t>
            </a:r>
            <a:r>
              <a:rPr lang="en-US" sz="1200" kern="1200" dirty="0" err="1">
                <a:solidFill>
                  <a:schemeClr val="tx1"/>
                </a:solidFill>
                <a:effectLst/>
                <a:latin typeface="+mn-lt"/>
                <a:ea typeface="+mn-ea"/>
                <a:cs typeface="+mn-cs"/>
              </a:rPr>
              <a:t>matrix.This</a:t>
            </a:r>
            <a:r>
              <a:rPr lang="en-US" sz="1200" kern="1200" dirty="0">
                <a:solidFill>
                  <a:schemeClr val="tx1"/>
                </a:solidFill>
                <a:effectLst/>
                <a:latin typeface="+mn-lt"/>
                <a:ea typeface="+mn-ea"/>
                <a:cs typeface="+mn-cs"/>
              </a:rPr>
              <a:t> is an abnormal mass of tissue. There are two types of tumors, benign or malignant. One major characteristic that differentiate malignant tumors from benign ones are their invasiveness and spread  Malignant tumors are also referred to as metastatic tumors. Metastasis involves the spread of cancer cells from the primary tumor to surrounding tissues and to distant organs. Majority of cancer-related deaths is caused by cancer metastases which accounts for about 90% of human cancer deaths [4]. Metastatic potential is defined as the onset of active motility enabling tumor cells to migrate onto other sites of the body. Cells that are able to spread and invade distant parts of the body are said to have the potential to metastasize.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4435C80-0B05-49A4-8274-37E2D8FEE383}" type="slidenum">
              <a:rPr lang="en-US" smtClean="0"/>
              <a:t>10</a:t>
            </a:fld>
            <a:endParaRPr lang="en-US"/>
          </a:p>
        </p:txBody>
      </p:sp>
    </p:spTree>
    <p:extLst>
      <p:ext uri="{BB962C8B-B14F-4D97-AF65-F5344CB8AC3E}">
        <p14:creationId xmlns:p14="http://schemas.microsoft.com/office/powerpoint/2010/main" val="3602180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Materials are characterized based on their properties. A shown in figure 6, materials on your right as classified as elastic. When a certain material experiences deformation because of an external force, internal forces that oppose the deformation and goes back to its original state when the deformation is no longer applied, hence the term elastic. Contrary to simple solids that store energy, simple liquids dissipate energy through flow. When the force is removed, simple liquids do not return to their original state. Biological cells and tissues fall under the category of “soft matter” for they are composed of mainly soft materials, such as biopolymers, gels . Soft materials are neither simple solids nor simple liquids, but exhibit both elastic and viscous properties and are therefore called viscoelastic.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Fibrin is a viscoelastic material that plays a critical role in hemostasis which stop bleeding (</a:t>
            </a:r>
            <a:r>
              <a:rPr lang="en-US" sz="1200" kern="1200" dirty="0" err="1">
                <a:solidFill>
                  <a:schemeClr val="tx1"/>
                </a:solidFill>
                <a:effectLst/>
                <a:latin typeface="+mn-lt"/>
                <a:ea typeface="+mn-ea"/>
                <a:cs typeface="+mn-cs"/>
              </a:rPr>
              <a:t>Janmey</a:t>
            </a:r>
            <a:r>
              <a:rPr lang="en-US" sz="1200" kern="1200" dirty="0">
                <a:solidFill>
                  <a:schemeClr val="tx1"/>
                </a:solidFill>
                <a:effectLst/>
                <a:latin typeface="+mn-lt"/>
                <a:ea typeface="+mn-ea"/>
                <a:cs typeface="+mn-cs"/>
              </a:rPr>
              <a:t>, Winer, &amp; </a:t>
            </a:r>
            <a:r>
              <a:rPr lang="en-US" sz="1200" kern="1200" dirty="0" err="1">
                <a:solidFill>
                  <a:schemeClr val="tx1"/>
                </a:solidFill>
                <a:effectLst/>
                <a:latin typeface="+mn-lt"/>
                <a:ea typeface="+mn-ea"/>
                <a:cs typeface="+mn-cs"/>
              </a:rPr>
              <a:t>Weisel</a:t>
            </a:r>
            <a:r>
              <a:rPr lang="en-US" sz="1200" kern="1200" dirty="0">
                <a:solidFill>
                  <a:schemeClr val="tx1"/>
                </a:solidFill>
                <a:effectLst/>
                <a:latin typeface="+mn-lt"/>
                <a:ea typeface="+mn-ea"/>
                <a:cs typeface="+mn-cs"/>
              </a:rPr>
              <a:t>, 2008). Upon a vascular injury, fibrin polymerizes and forms a fibrous gel that can resist the forces exerted by blood flow. An addition of thrombin to a solution of fibrinogen causes an immediate polymerization of fibrin that serves as the structural framework of blood clot resulting from damages to normal tissue (</a:t>
            </a:r>
            <a:r>
              <a:rPr lang="en-US" sz="1200" kern="1200" dirty="0" err="1">
                <a:solidFill>
                  <a:schemeClr val="tx1"/>
                </a:solidFill>
                <a:effectLst/>
                <a:latin typeface="+mn-lt"/>
                <a:ea typeface="+mn-ea"/>
                <a:cs typeface="+mn-cs"/>
              </a:rPr>
              <a:t>Piechocka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Bacabac</a:t>
            </a:r>
            <a:r>
              <a:rPr lang="en-US" sz="1200" kern="1200" dirty="0">
                <a:solidFill>
                  <a:schemeClr val="tx1"/>
                </a:solidFill>
                <a:effectLst/>
                <a:latin typeface="+mn-lt"/>
                <a:ea typeface="+mn-ea"/>
                <a:cs typeface="+mn-cs"/>
              </a:rPr>
              <a:t>, Potters, </a:t>
            </a:r>
            <a:r>
              <a:rPr lang="en-US" sz="1200" kern="1200" dirty="0" err="1">
                <a:solidFill>
                  <a:schemeClr val="tx1"/>
                </a:solidFill>
                <a:effectLst/>
                <a:latin typeface="+mn-lt"/>
                <a:ea typeface="+mn-ea"/>
                <a:cs typeface="+mn-cs"/>
              </a:rPr>
              <a:t>MacKintosh</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Koenderink</a:t>
            </a:r>
            <a:r>
              <a:rPr lang="en-US" sz="1200" kern="1200" dirty="0">
                <a:solidFill>
                  <a:schemeClr val="tx1"/>
                </a:solidFill>
                <a:effectLst/>
                <a:latin typeface="+mn-lt"/>
                <a:ea typeface="+mn-ea"/>
                <a:cs typeface="+mn-cs"/>
              </a:rPr>
              <a:t>, 2010). </a:t>
            </a:r>
          </a:p>
          <a:p>
            <a:endParaRPr lang="en-US" dirty="0"/>
          </a:p>
        </p:txBody>
      </p:sp>
      <p:sp>
        <p:nvSpPr>
          <p:cNvPr id="4" name="Slide Number Placeholder 3"/>
          <p:cNvSpPr>
            <a:spLocks noGrp="1"/>
          </p:cNvSpPr>
          <p:nvPr>
            <p:ph type="sldNum" sz="quarter" idx="10"/>
          </p:nvPr>
        </p:nvSpPr>
        <p:spPr/>
        <p:txBody>
          <a:bodyPr/>
          <a:lstStyle/>
          <a:p>
            <a:fld id="{B4435C80-0B05-49A4-8274-37E2D8FEE383}" type="slidenum">
              <a:rPr lang="en-US" smtClean="0"/>
              <a:t>11</a:t>
            </a:fld>
            <a:endParaRPr lang="en-US"/>
          </a:p>
        </p:txBody>
      </p:sp>
    </p:spTree>
    <p:extLst>
      <p:ext uri="{BB962C8B-B14F-4D97-AF65-F5344CB8AC3E}">
        <p14:creationId xmlns:p14="http://schemas.microsoft.com/office/powerpoint/2010/main" val="3996753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discussed previously, fibrin and tissue then are considered as viscoelastic materials. </a:t>
            </a:r>
            <a:r>
              <a:rPr lang="en-US" sz="1200" kern="1200" dirty="0">
                <a:solidFill>
                  <a:schemeClr val="tx1"/>
                </a:solidFill>
                <a:effectLst/>
                <a:latin typeface="+mn-lt"/>
                <a:ea typeface="+mn-ea"/>
                <a:cs typeface="+mn-cs"/>
              </a:rPr>
              <a:t>How fibrin and tissues respond to force is determined by its viscoelastic properties. </a:t>
            </a:r>
            <a:r>
              <a:rPr lang="en-US" dirty="0"/>
              <a:t> To characterize this, we look into rheology, the study of deformation and flow of a material when force is applied. Rheological measurements reveal both </a:t>
            </a:r>
            <a:r>
              <a:rPr lang="en-US" dirty="0" err="1"/>
              <a:t>soliq</a:t>
            </a:r>
            <a:r>
              <a:rPr lang="en-US" dirty="0"/>
              <a:t> and liquid like responses. This is quantified through the complex shear modulus, the summation of G’ and G”. G’ shows how elastic or solid the material is and G” shows how viscous or fluid the material is. To characterize this rheological response is to measure shear modulus as a function of frequency. There are two types of rheology, we have </a:t>
            </a:r>
            <a:r>
              <a:rPr lang="en-US" dirty="0" err="1"/>
              <a:t>microrheology</a:t>
            </a:r>
            <a:r>
              <a:rPr lang="en-US" dirty="0"/>
              <a:t> and </a:t>
            </a:r>
            <a:r>
              <a:rPr lang="en-US" dirty="0" err="1"/>
              <a:t>macrorheology</a:t>
            </a:r>
            <a:r>
              <a:rPr lang="en-US" dirty="0"/>
              <a:t>. This study focuses on </a:t>
            </a:r>
            <a:r>
              <a:rPr lang="en-US" dirty="0" err="1"/>
              <a:t>microrheology</a:t>
            </a:r>
            <a:r>
              <a:rPr lang="en-US" dirty="0"/>
              <a:t>. </a:t>
            </a:r>
            <a:r>
              <a:rPr lang="en-US" dirty="0" err="1"/>
              <a:t>Microrheology</a:t>
            </a:r>
            <a:r>
              <a:rPr lang="en-US" dirty="0"/>
              <a:t> is a term for a number of techniques designed to probe small samples and to measure local viscous and elastic properties of materials by observing the motion of micrometer-sized probe particles.</a:t>
            </a:r>
          </a:p>
          <a:p>
            <a:r>
              <a:rPr lang="en-US" dirty="0"/>
              <a:t>There are two types of </a:t>
            </a:r>
            <a:r>
              <a:rPr lang="en-US" dirty="0" err="1"/>
              <a:t>microrheology</a:t>
            </a:r>
            <a:r>
              <a:rPr lang="en-US" dirty="0"/>
              <a:t>, we have passive </a:t>
            </a:r>
            <a:r>
              <a:rPr lang="en-US" dirty="0" err="1"/>
              <a:t>microrheology</a:t>
            </a:r>
            <a:r>
              <a:rPr lang="en-US" dirty="0"/>
              <a:t> wherein, the </a:t>
            </a:r>
            <a:r>
              <a:rPr lang="en-US" sz="1200" kern="1200" dirty="0">
                <a:solidFill>
                  <a:schemeClr val="tx1"/>
                </a:solidFill>
                <a:effectLst/>
                <a:latin typeface="+mn-lt"/>
                <a:ea typeface="+mn-ea"/>
                <a:cs typeface="+mn-cs"/>
              </a:rPr>
              <a:t>probe particle monitored is free (Brownian motion), or active </a:t>
            </a:r>
            <a:r>
              <a:rPr lang="en-US" sz="1200" kern="1200" dirty="0" err="1">
                <a:solidFill>
                  <a:schemeClr val="tx1"/>
                </a:solidFill>
                <a:effectLst/>
                <a:latin typeface="+mn-lt"/>
                <a:ea typeface="+mn-ea"/>
                <a:cs typeface="+mn-cs"/>
              </a:rPr>
              <a:t>microrheology</a:t>
            </a:r>
            <a:r>
              <a:rPr lang="en-US" sz="1200" kern="1200" dirty="0">
                <a:solidFill>
                  <a:schemeClr val="tx1"/>
                </a:solidFill>
                <a:effectLst/>
                <a:latin typeface="+mn-lt"/>
                <a:ea typeface="+mn-ea"/>
                <a:cs typeface="+mn-cs"/>
              </a:rPr>
              <a:t> wherein the probe is driven by an externally imposed force.</a:t>
            </a:r>
            <a:endParaRPr lang="en-US" dirty="0"/>
          </a:p>
        </p:txBody>
      </p:sp>
      <p:sp>
        <p:nvSpPr>
          <p:cNvPr id="4" name="Slide Number Placeholder 3"/>
          <p:cNvSpPr>
            <a:spLocks noGrp="1"/>
          </p:cNvSpPr>
          <p:nvPr>
            <p:ph type="sldNum" sz="quarter" idx="10"/>
          </p:nvPr>
        </p:nvSpPr>
        <p:spPr/>
        <p:txBody>
          <a:bodyPr/>
          <a:lstStyle/>
          <a:p>
            <a:fld id="{B4435C80-0B05-49A4-8274-37E2D8FEE383}" type="slidenum">
              <a:rPr lang="en-US" smtClean="0"/>
              <a:t>12</a:t>
            </a:fld>
            <a:endParaRPr lang="en-US"/>
          </a:p>
        </p:txBody>
      </p:sp>
    </p:spTree>
    <p:extLst>
      <p:ext uri="{BB962C8B-B14F-4D97-AF65-F5344CB8AC3E}">
        <p14:creationId xmlns:p14="http://schemas.microsoft.com/office/powerpoint/2010/main" val="4291329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A8E73-1353-4CC5-8CFB-41FAE9326E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3248FD-02FF-4239-9D6E-1232D7654A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801BE4-E743-4598-A013-BA527417AB88}"/>
              </a:ext>
            </a:extLst>
          </p:cNvPr>
          <p:cNvSpPr>
            <a:spLocks noGrp="1"/>
          </p:cNvSpPr>
          <p:nvPr>
            <p:ph type="dt" sz="half" idx="10"/>
          </p:nvPr>
        </p:nvSpPr>
        <p:spPr/>
        <p:txBody>
          <a:bodyPr/>
          <a:lstStyle/>
          <a:p>
            <a:fld id="{33C518E2-9164-4EC2-BD4D-6BCDF1041321}" type="datetime1">
              <a:rPr lang="en-US" smtClean="0"/>
              <a:t>10/17/2017</a:t>
            </a:fld>
            <a:endParaRPr lang="en-US"/>
          </a:p>
        </p:txBody>
      </p:sp>
      <p:sp>
        <p:nvSpPr>
          <p:cNvPr id="5" name="Footer Placeholder 4">
            <a:extLst>
              <a:ext uri="{FF2B5EF4-FFF2-40B4-BE49-F238E27FC236}">
                <a16:creationId xmlns:a16="http://schemas.microsoft.com/office/drawing/2014/main" id="{7EA98A12-4CC7-472E-B1C7-6EF651769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11BC54-5966-42F3-8E54-150339717B1E}"/>
              </a:ext>
            </a:extLst>
          </p:cNvPr>
          <p:cNvSpPr>
            <a:spLocks noGrp="1"/>
          </p:cNvSpPr>
          <p:nvPr>
            <p:ph type="sldNum" sz="quarter" idx="12"/>
          </p:nvPr>
        </p:nvSpPr>
        <p:spPr/>
        <p:txBody>
          <a:bodyPr/>
          <a:lstStyle/>
          <a:p>
            <a:fld id="{FD38A122-9D37-40E4-A343-0621AE7B5863}" type="slidenum">
              <a:rPr lang="en-US" smtClean="0"/>
              <a:t>‹#›</a:t>
            </a:fld>
            <a:endParaRPr lang="en-US"/>
          </a:p>
        </p:txBody>
      </p:sp>
    </p:spTree>
    <p:extLst>
      <p:ext uri="{BB962C8B-B14F-4D97-AF65-F5344CB8AC3E}">
        <p14:creationId xmlns:p14="http://schemas.microsoft.com/office/powerpoint/2010/main" val="2033647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2DE89-C516-4800-BC7A-B16749B4C3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EFDBDC-50BF-409C-89C6-1D73683A9C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1B810A-4126-49FE-8894-2479F92B173D}"/>
              </a:ext>
            </a:extLst>
          </p:cNvPr>
          <p:cNvSpPr>
            <a:spLocks noGrp="1"/>
          </p:cNvSpPr>
          <p:nvPr>
            <p:ph type="dt" sz="half" idx="10"/>
          </p:nvPr>
        </p:nvSpPr>
        <p:spPr/>
        <p:txBody>
          <a:bodyPr/>
          <a:lstStyle/>
          <a:p>
            <a:fld id="{B34F3AE2-2A40-4016-BE89-2E93DE8B1A5F}" type="datetime1">
              <a:rPr lang="en-US" smtClean="0"/>
              <a:t>10/17/2017</a:t>
            </a:fld>
            <a:endParaRPr lang="en-US"/>
          </a:p>
        </p:txBody>
      </p:sp>
      <p:sp>
        <p:nvSpPr>
          <p:cNvPr id="5" name="Footer Placeholder 4">
            <a:extLst>
              <a:ext uri="{FF2B5EF4-FFF2-40B4-BE49-F238E27FC236}">
                <a16:creationId xmlns:a16="http://schemas.microsoft.com/office/drawing/2014/main" id="{B79105C6-A31E-44B8-B2F4-45E33F934C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C43290-0041-478B-A8AD-5488361FAA9D}"/>
              </a:ext>
            </a:extLst>
          </p:cNvPr>
          <p:cNvSpPr>
            <a:spLocks noGrp="1"/>
          </p:cNvSpPr>
          <p:nvPr>
            <p:ph type="sldNum" sz="quarter" idx="12"/>
          </p:nvPr>
        </p:nvSpPr>
        <p:spPr/>
        <p:txBody>
          <a:bodyPr/>
          <a:lstStyle/>
          <a:p>
            <a:fld id="{FD38A122-9D37-40E4-A343-0621AE7B5863}" type="slidenum">
              <a:rPr lang="en-US" smtClean="0"/>
              <a:t>‹#›</a:t>
            </a:fld>
            <a:endParaRPr lang="en-US"/>
          </a:p>
        </p:txBody>
      </p:sp>
    </p:spTree>
    <p:extLst>
      <p:ext uri="{BB962C8B-B14F-4D97-AF65-F5344CB8AC3E}">
        <p14:creationId xmlns:p14="http://schemas.microsoft.com/office/powerpoint/2010/main" val="2955391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711B0C-7E19-4D11-9FC6-C9A91859E9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6B2A80-8606-4993-BDAB-FF015097DB9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56DC95-F19A-4630-981F-72CB4B4A5B46}"/>
              </a:ext>
            </a:extLst>
          </p:cNvPr>
          <p:cNvSpPr>
            <a:spLocks noGrp="1"/>
          </p:cNvSpPr>
          <p:nvPr>
            <p:ph type="dt" sz="half" idx="10"/>
          </p:nvPr>
        </p:nvSpPr>
        <p:spPr/>
        <p:txBody>
          <a:bodyPr/>
          <a:lstStyle/>
          <a:p>
            <a:fld id="{B45653FD-5DE0-45F4-86A2-011D5AB3FE4A}" type="datetime1">
              <a:rPr lang="en-US" smtClean="0"/>
              <a:t>10/17/2017</a:t>
            </a:fld>
            <a:endParaRPr lang="en-US"/>
          </a:p>
        </p:txBody>
      </p:sp>
      <p:sp>
        <p:nvSpPr>
          <p:cNvPr id="5" name="Footer Placeholder 4">
            <a:extLst>
              <a:ext uri="{FF2B5EF4-FFF2-40B4-BE49-F238E27FC236}">
                <a16:creationId xmlns:a16="http://schemas.microsoft.com/office/drawing/2014/main" id="{01AE7D8D-760B-4F5C-8933-DA873AC03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A3CF84-E959-4449-9806-89997CA44244}"/>
              </a:ext>
            </a:extLst>
          </p:cNvPr>
          <p:cNvSpPr>
            <a:spLocks noGrp="1"/>
          </p:cNvSpPr>
          <p:nvPr>
            <p:ph type="sldNum" sz="quarter" idx="12"/>
          </p:nvPr>
        </p:nvSpPr>
        <p:spPr/>
        <p:txBody>
          <a:bodyPr/>
          <a:lstStyle/>
          <a:p>
            <a:fld id="{FD38A122-9D37-40E4-A343-0621AE7B5863}" type="slidenum">
              <a:rPr lang="en-US" smtClean="0"/>
              <a:t>‹#›</a:t>
            </a:fld>
            <a:endParaRPr lang="en-US"/>
          </a:p>
        </p:txBody>
      </p:sp>
    </p:spTree>
    <p:extLst>
      <p:ext uri="{BB962C8B-B14F-4D97-AF65-F5344CB8AC3E}">
        <p14:creationId xmlns:p14="http://schemas.microsoft.com/office/powerpoint/2010/main" val="2831288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Tree>
    <p:extLst>
      <p:ext uri="{BB962C8B-B14F-4D97-AF65-F5344CB8AC3E}">
        <p14:creationId xmlns:p14="http://schemas.microsoft.com/office/powerpoint/2010/main" val="430914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65B15-9853-482B-80BF-4D4C8692DE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2DC7E6-B4BA-4586-A242-1BDA8A79377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6188FB-5ADA-4BCF-ABAB-E0188D3DB5CE}"/>
              </a:ext>
            </a:extLst>
          </p:cNvPr>
          <p:cNvSpPr>
            <a:spLocks noGrp="1"/>
          </p:cNvSpPr>
          <p:nvPr>
            <p:ph type="dt" sz="half" idx="10"/>
          </p:nvPr>
        </p:nvSpPr>
        <p:spPr/>
        <p:txBody>
          <a:bodyPr/>
          <a:lstStyle/>
          <a:p>
            <a:fld id="{58ECD8A7-795F-40F5-88B2-87BE7523E942}" type="datetime1">
              <a:rPr lang="en-US" smtClean="0"/>
              <a:t>10/17/2017</a:t>
            </a:fld>
            <a:endParaRPr lang="en-US"/>
          </a:p>
        </p:txBody>
      </p:sp>
      <p:sp>
        <p:nvSpPr>
          <p:cNvPr id="5" name="Footer Placeholder 4">
            <a:extLst>
              <a:ext uri="{FF2B5EF4-FFF2-40B4-BE49-F238E27FC236}">
                <a16:creationId xmlns:a16="http://schemas.microsoft.com/office/drawing/2014/main" id="{A8E185DB-CD53-471E-A99F-983FC1EAC5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E7E47E-F6D4-4C84-920E-B67AE157376B}"/>
              </a:ext>
            </a:extLst>
          </p:cNvPr>
          <p:cNvSpPr>
            <a:spLocks noGrp="1"/>
          </p:cNvSpPr>
          <p:nvPr>
            <p:ph type="sldNum" sz="quarter" idx="12"/>
          </p:nvPr>
        </p:nvSpPr>
        <p:spPr/>
        <p:txBody>
          <a:bodyPr/>
          <a:lstStyle/>
          <a:p>
            <a:fld id="{FD38A122-9D37-40E4-A343-0621AE7B5863}" type="slidenum">
              <a:rPr lang="en-US" smtClean="0"/>
              <a:t>‹#›</a:t>
            </a:fld>
            <a:endParaRPr lang="en-US"/>
          </a:p>
        </p:txBody>
      </p:sp>
    </p:spTree>
    <p:extLst>
      <p:ext uri="{BB962C8B-B14F-4D97-AF65-F5344CB8AC3E}">
        <p14:creationId xmlns:p14="http://schemas.microsoft.com/office/powerpoint/2010/main" val="989934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B87EC-71F2-4498-9755-7DDD3E638D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64F9FB-6ECF-4ED6-9F7F-9380EC2EA4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15B5BF0-A63E-4560-8DD7-233AE8F5EE7F}"/>
              </a:ext>
            </a:extLst>
          </p:cNvPr>
          <p:cNvSpPr>
            <a:spLocks noGrp="1"/>
          </p:cNvSpPr>
          <p:nvPr>
            <p:ph type="dt" sz="half" idx="10"/>
          </p:nvPr>
        </p:nvSpPr>
        <p:spPr/>
        <p:txBody>
          <a:bodyPr/>
          <a:lstStyle/>
          <a:p>
            <a:fld id="{706437B2-A1FD-40CF-9717-A10B162B0AB1}" type="datetime1">
              <a:rPr lang="en-US" smtClean="0"/>
              <a:t>10/17/2017</a:t>
            </a:fld>
            <a:endParaRPr lang="en-US"/>
          </a:p>
        </p:txBody>
      </p:sp>
      <p:sp>
        <p:nvSpPr>
          <p:cNvPr id="5" name="Footer Placeholder 4">
            <a:extLst>
              <a:ext uri="{FF2B5EF4-FFF2-40B4-BE49-F238E27FC236}">
                <a16:creationId xmlns:a16="http://schemas.microsoft.com/office/drawing/2014/main" id="{948A130F-40C0-47AB-89F4-0AC393B9B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87106C-8F4F-451B-A93C-FAC289538140}"/>
              </a:ext>
            </a:extLst>
          </p:cNvPr>
          <p:cNvSpPr>
            <a:spLocks noGrp="1"/>
          </p:cNvSpPr>
          <p:nvPr>
            <p:ph type="sldNum" sz="quarter" idx="12"/>
          </p:nvPr>
        </p:nvSpPr>
        <p:spPr/>
        <p:txBody>
          <a:bodyPr/>
          <a:lstStyle/>
          <a:p>
            <a:fld id="{FD38A122-9D37-40E4-A343-0621AE7B5863}" type="slidenum">
              <a:rPr lang="en-US" smtClean="0"/>
              <a:t>‹#›</a:t>
            </a:fld>
            <a:endParaRPr lang="en-US"/>
          </a:p>
        </p:txBody>
      </p:sp>
    </p:spTree>
    <p:extLst>
      <p:ext uri="{BB962C8B-B14F-4D97-AF65-F5344CB8AC3E}">
        <p14:creationId xmlns:p14="http://schemas.microsoft.com/office/powerpoint/2010/main" val="2124430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041B-6F7B-45C8-9A18-78B866D522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1C55DE-720D-4B5B-8D81-18F8AE920A5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515856-D62E-4DB5-976A-797CB0232E2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A97424-F1AA-48C2-8CCB-D8ABA8B9DD96}"/>
              </a:ext>
            </a:extLst>
          </p:cNvPr>
          <p:cNvSpPr>
            <a:spLocks noGrp="1"/>
          </p:cNvSpPr>
          <p:nvPr>
            <p:ph type="dt" sz="half" idx="10"/>
          </p:nvPr>
        </p:nvSpPr>
        <p:spPr/>
        <p:txBody>
          <a:bodyPr/>
          <a:lstStyle/>
          <a:p>
            <a:fld id="{7A7E49BA-43BE-4CFB-B09C-70765857F800}" type="datetime1">
              <a:rPr lang="en-US" smtClean="0"/>
              <a:t>10/17/2017</a:t>
            </a:fld>
            <a:endParaRPr lang="en-US"/>
          </a:p>
        </p:txBody>
      </p:sp>
      <p:sp>
        <p:nvSpPr>
          <p:cNvPr id="6" name="Footer Placeholder 5">
            <a:extLst>
              <a:ext uri="{FF2B5EF4-FFF2-40B4-BE49-F238E27FC236}">
                <a16:creationId xmlns:a16="http://schemas.microsoft.com/office/drawing/2014/main" id="{EF0252AA-EF03-447A-9354-3FDE838FE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49F4AF-5F33-40F0-8924-98402D548E2E}"/>
              </a:ext>
            </a:extLst>
          </p:cNvPr>
          <p:cNvSpPr>
            <a:spLocks noGrp="1"/>
          </p:cNvSpPr>
          <p:nvPr>
            <p:ph type="sldNum" sz="quarter" idx="12"/>
          </p:nvPr>
        </p:nvSpPr>
        <p:spPr/>
        <p:txBody>
          <a:bodyPr/>
          <a:lstStyle/>
          <a:p>
            <a:fld id="{FD38A122-9D37-40E4-A343-0621AE7B5863}" type="slidenum">
              <a:rPr lang="en-US" smtClean="0"/>
              <a:t>‹#›</a:t>
            </a:fld>
            <a:endParaRPr lang="en-US"/>
          </a:p>
        </p:txBody>
      </p:sp>
    </p:spTree>
    <p:extLst>
      <p:ext uri="{BB962C8B-B14F-4D97-AF65-F5344CB8AC3E}">
        <p14:creationId xmlns:p14="http://schemas.microsoft.com/office/powerpoint/2010/main" val="2526484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E290-DAB2-4B5D-A401-DA3C0BD184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1B11D1-BF2A-4752-AAF0-A2CA393162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135ED0F-F1C2-4360-A54D-A0D6127D1A4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73057C-9DBB-4816-8714-7DF5CA849D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C80F3F-657C-4E31-99D7-EEF81CA472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AB3966-B5D4-43D9-828D-02D9E23ABD2F}"/>
              </a:ext>
            </a:extLst>
          </p:cNvPr>
          <p:cNvSpPr>
            <a:spLocks noGrp="1"/>
          </p:cNvSpPr>
          <p:nvPr>
            <p:ph type="dt" sz="half" idx="10"/>
          </p:nvPr>
        </p:nvSpPr>
        <p:spPr/>
        <p:txBody>
          <a:bodyPr/>
          <a:lstStyle/>
          <a:p>
            <a:fld id="{C70645FB-24D3-4D4A-9956-CD98298FFD86}" type="datetime1">
              <a:rPr lang="en-US" smtClean="0"/>
              <a:t>10/17/2017</a:t>
            </a:fld>
            <a:endParaRPr lang="en-US"/>
          </a:p>
        </p:txBody>
      </p:sp>
      <p:sp>
        <p:nvSpPr>
          <p:cNvPr id="8" name="Footer Placeholder 7">
            <a:extLst>
              <a:ext uri="{FF2B5EF4-FFF2-40B4-BE49-F238E27FC236}">
                <a16:creationId xmlns:a16="http://schemas.microsoft.com/office/drawing/2014/main" id="{1B4B6FA9-B7E7-4AC9-BEFE-AEC1FE4C35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1E8A32-B428-40E7-8838-A895C87DBDB2}"/>
              </a:ext>
            </a:extLst>
          </p:cNvPr>
          <p:cNvSpPr>
            <a:spLocks noGrp="1"/>
          </p:cNvSpPr>
          <p:nvPr>
            <p:ph type="sldNum" sz="quarter" idx="12"/>
          </p:nvPr>
        </p:nvSpPr>
        <p:spPr/>
        <p:txBody>
          <a:bodyPr/>
          <a:lstStyle/>
          <a:p>
            <a:fld id="{FD38A122-9D37-40E4-A343-0621AE7B5863}" type="slidenum">
              <a:rPr lang="en-US" smtClean="0"/>
              <a:t>‹#›</a:t>
            </a:fld>
            <a:endParaRPr lang="en-US"/>
          </a:p>
        </p:txBody>
      </p:sp>
    </p:spTree>
    <p:extLst>
      <p:ext uri="{BB962C8B-B14F-4D97-AF65-F5344CB8AC3E}">
        <p14:creationId xmlns:p14="http://schemas.microsoft.com/office/powerpoint/2010/main" val="764227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DC32E-D2A1-404D-A70C-EA3EA9FBF1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10AFE9-F13F-40E0-AEA4-D107EA8E8132}"/>
              </a:ext>
            </a:extLst>
          </p:cNvPr>
          <p:cNvSpPr>
            <a:spLocks noGrp="1"/>
          </p:cNvSpPr>
          <p:nvPr>
            <p:ph type="dt" sz="half" idx="10"/>
          </p:nvPr>
        </p:nvSpPr>
        <p:spPr/>
        <p:txBody>
          <a:bodyPr/>
          <a:lstStyle/>
          <a:p>
            <a:fld id="{2C444BF9-C670-4E88-B716-BA932EA9C61F}" type="datetime1">
              <a:rPr lang="en-US" smtClean="0"/>
              <a:t>10/17/2017</a:t>
            </a:fld>
            <a:endParaRPr lang="en-US"/>
          </a:p>
        </p:txBody>
      </p:sp>
      <p:sp>
        <p:nvSpPr>
          <p:cNvPr id="4" name="Footer Placeholder 3">
            <a:extLst>
              <a:ext uri="{FF2B5EF4-FFF2-40B4-BE49-F238E27FC236}">
                <a16:creationId xmlns:a16="http://schemas.microsoft.com/office/drawing/2014/main" id="{3ECA5C55-AE40-465C-8C75-D5B60795F5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CE8B62-093E-40B5-9613-AC37B88B6AF2}"/>
              </a:ext>
            </a:extLst>
          </p:cNvPr>
          <p:cNvSpPr>
            <a:spLocks noGrp="1"/>
          </p:cNvSpPr>
          <p:nvPr>
            <p:ph type="sldNum" sz="quarter" idx="12"/>
          </p:nvPr>
        </p:nvSpPr>
        <p:spPr/>
        <p:txBody>
          <a:bodyPr/>
          <a:lstStyle/>
          <a:p>
            <a:fld id="{FD38A122-9D37-40E4-A343-0621AE7B5863}" type="slidenum">
              <a:rPr lang="en-US" smtClean="0"/>
              <a:t>‹#›</a:t>
            </a:fld>
            <a:endParaRPr lang="en-US"/>
          </a:p>
        </p:txBody>
      </p:sp>
    </p:spTree>
    <p:extLst>
      <p:ext uri="{BB962C8B-B14F-4D97-AF65-F5344CB8AC3E}">
        <p14:creationId xmlns:p14="http://schemas.microsoft.com/office/powerpoint/2010/main" val="3883350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61D3AA-AF03-43F7-A93A-0518B14F43A1}"/>
              </a:ext>
            </a:extLst>
          </p:cNvPr>
          <p:cNvSpPr>
            <a:spLocks noGrp="1"/>
          </p:cNvSpPr>
          <p:nvPr>
            <p:ph type="dt" sz="half" idx="10"/>
          </p:nvPr>
        </p:nvSpPr>
        <p:spPr/>
        <p:txBody>
          <a:bodyPr/>
          <a:lstStyle/>
          <a:p>
            <a:fld id="{EAC17CBA-46AD-4984-84FD-C27DAB2ACC51}" type="datetime1">
              <a:rPr lang="en-US" smtClean="0"/>
              <a:t>10/17/2017</a:t>
            </a:fld>
            <a:endParaRPr lang="en-US"/>
          </a:p>
        </p:txBody>
      </p:sp>
      <p:sp>
        <p:nvSpPr>
          <p:cNvPr id="3" name="Footer Placeholder 2">
            <a:extLst>
              <a:ext uri="{FF2B5EF4-FFF2-40B4-BE49-F238E27FC236}">
                <a16:creationId xmlns:a16="http://schemas.microsoft.com/office/drawing/2014/main" id="{4FA2642B-3EE3-414A-9EA9-14CCCAF98B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89A6BB-3019-458B-A971-75F04F404FD7}"/>
              </a:ext>
            </a:extLst>
          </p:cNvPr>
          <p:cNvSpPr>
            <a:spLocks noGrp="1"/>
          </p:cNvSpPr>
          <p:nvPr>
            <p:ph type="sldNum" sz="quarter" idx="12"/>
          </p:nvPr>
        </p:nvSpPr>
        <p:spPr/>
        <p:txBody>
          <a:bodyPr/>
          <a:lstStyle/>
          <a:p>
            <a:fld id="{FD38A122-9D37-40E4-A343-0621AE7B5863}" type="slidenum">
              <a:rPr lang="en-US" smtClean="0"/>
              <a:t>‹#›</a:t>
            </a:fld>
            <a:endParaRPr lang="en-US"/>
          </a:p>
        </p:txBody>
      </p:sp>
    </p:spTree>
    <p:extLst>
      <p:ext uri="{BB962C8B-B14F-4D97-AF65-F5344CB8AC3E}">
        <p14:creationId xmlns:p14="http://schemas.microsoft.com/office/powerpoint/2010/main" val="2231362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E6E4D-78D2-41B7-AA14-C6194733A9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510507-73FE-47B9-9BB1-77BA537246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241D5B-473D-49FD-8EEB-BE523AF86C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4497E3-8D8E-4253-ADE5-8B9F494AF7BF}"/>
              </a:ext>
            </a:extLst>
          </p:cNvPr>
          <p:cNvSpPr>
            <a:spLocks noGrp="1"/>
          </p:cNvSpPr>
          <p:nvPr>
            <p:ph type="dt" sz="half" idx="10"/>
          </p:nvPr>
        </p:nvSpPr>
        <p:spPr/>
        <p:txBody>
          <a:bodyPr/>
          <a:lstStyle/>
          <a:p>
            <a:fld id="{600761C1-45EB-4E8E-AB50-CA56093C70FD}" type="datetime1">
              <a:rPr lang="en-US" smtClean="0"/>
              <a:t>10/17/2017</a:t>
            </a:fld>
            <a:endParaRPr lang="en-US"/>
          </a:p>
        </p:txBody>
      </p:sp>
      <p:sp>
        <p:nvSpPr>
          <p:cNvPr id="6" name="Footer Placeholder 5">
            <a:extLst>
              <a:ext uri="{FF2B5EF4-FFF2-40B4-BE49-F238E27FC236}">
                <a16:creationId xmlns:a16="http://schemas.microsoft.com/office/drawing/2014/main" id="{861823FE-81B7-4FE7-85C9-93A107ED75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FB035E-51E6-443C-A619-6F2F425E4CC5}"/>
              </a:ext>
            </a:extLst>
          </p:cNvPr>
          <p:cNvSpPr>
            <a:spLocks noGrp="1"/>
          </p:cNvSpPr>
          <p:nvPr>
            <p:ph type="sldNum" sz="quarter" idx="12"/>
          </p:nvPr>
        </p:nvSpPr>
        <p:spPr/>
        <p:txBody>
          <a:bodyPr/>
          <a:lstStyle/>
          <a:p>
            <a:fld id="{FD38A122-9D37-40E4-A343-0621AE7B5863}" type="slidenum">
              <a:rPr lang="en-US" smtClean="0"/>
              <a:t>‹#›</a:t>
            </a:fld>
            <a:endParaRPr lang="en-US"/>
          </a:p>
        </p:txBody>
      </p:sp>
    </p:spTree>
    <p:extLst>
      <p:ext uri="{BB962C8B-B14F-4D97-AF65-F5344CB8AC3E}">
        <p14:creationId xmlns:p14="http://schemas.microsoft.com/office/powerpoint/2010/main" val="1411407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FC90D-FFD5-4879-9A04-320FA5321D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48AEB0-2A14-46AA-8660-7AB39EC7CA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E0EE00-B5AD-4294-A509-F58AF52C99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9DC9D9-838D-425E-A378-BE3724A937D0}"/>
              </a:ext>
            </a:extLst>
          </p:cNvPr>
          <p:cNvSpPr>
            <a:spLocks noGrp="1"/>
          </p:cNvSpPr>
          <p:nvPr>
            <p:ph type="dt" sz="half" idx="10"/>
          </p:nvPr>
        </p:nvSpPr>
        <p:spPr/>
        <p:txBody>
          <a:bodyPr/>
          <a:lstStyle/>
          <a:p>
            <a:fld id="{F7D9342C-7BAC-4207-A012-34594A282C26}" type="datetime1">
              <a:rPr lang="en-US" smtClean="0"/>
              <a:t>10/17/2017</a:t>
            </a:fld>
            <a:endParaRPr lang="en-US"/>
          </a:p>
        </p:txBody>
      </p:sp>
      <p:sp>
        <p:nvSpPr>
          <p:cNvPr id="6" name="Footer Placeholder 5">
            <a:extLst>
              <a:ext uri="{FF2B5EF4-FFF2-40B4-BE49-F238E27FC236}">
                <a16:creationId xmlns:a16="http://schemas.microsoft.com/office/drawing/2014/main" id="{A57C7D71-8257-4B57-A3AE-AE3EA8FC8F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E66233-599F-4DE2-B728-D3146A74A98A}"/>
              </a:ext>
            </a:extLst>
          </p:cNvPr>
          <p:cNvSpPr>
            <a:spLocks noGrp="1"/>
          </p:cNvSpPr>
          <p:nvPr>
            <p:ph type="sldNum" sz="quarter" idx="12"/>
          </p:nvPr>
        </p:nvSpPr>
        <p:spPr/>
        <p:txBody>
          <a:bodyPr/>
          <a:lstStyle/>
          <a:p>
            <a:fld id="{FD38A122-9D37-40E4-A343-0621AE7B5863}" type="slidenum">
              <a:rPr lang="en-US" smtClean="0"/>
              <a:t>‹#›</a:t>
            </a:fld>
            <a:endParaRPr lang="en-US"/>
          </a:p>
        </p:txBody>
      </p:sp>
    </p:spTree>
    <p:extLst>
      <p:ext uri="{BB962C8B-B14F-4D97-AF65-F5344CB8AC3E}">
        <p14:creationId xmlns:p14="http://schemas.microsoft.com/office/powerpoint/2010/main" val="577843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2CC505-B627-4E97-AEDE-DDE4B2CE30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7F222F-5EF4-42FE-A5A8-F0CB6B1CAB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ABA76E-A724-45BC-AC0A-6FD19F56FB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E7975A-7395-46EE-934D-54735E767DE7}" type="datetime1">
              <a:rPr lang="en-US" smtClean="0"/>
              <a:t>10/17/2017</a:t>
            </a:fld>
            <a:endParaRPr lang="en-US"/>
          </a:p>
        </p:txBody>
      </p:sp>
      <p:sp>
        <p:nvSpPr>
          <p:cNvPr id="5" name="Footer Placeholder 4">
            <a:extLst>
              <a:ext uri="{FF2B5EF4-FFF2-40B4-BE49-F238E27FC236}">
                <a16:creationId xmlns:a16="http://schemas.microsoft.com/office/drawing/2014/main" id="{7FC901F6-74DC-4102-8000-FEC8D47F21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02247C-3CBE-44B3-BDC9-3D9425894D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38A122-9D37-40E4-A343-0621AE7B5863}" type="slidenum">
              <a:rPr lang="en-US" smtClean="0"/>
              <a:t>‹#›</a:t>
            </a:fld>
            <a:endParaRPr lang="en-US"/>
          </a:p>
        </p:txBody>
      </p:sp>
    </p:spTree>
    <p:extLst>
      <p:ext uri="{BB962C8B-B14F-4D97-AF65-F5344CB8AC3E}">
        <p14:creationId xmlns:p14="http://schemas.microsoft.com/office/powerpoint/2010/main" val="3220232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51.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12.xml"/><Relationship Id="rId16" Type="http://schemas.openxmlformats.org/officeDocument/2006/relationships/image" Target="../media/image322.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39.png"/><Relationship Id="rId3" Type="http://schemas.openxmlformats.org/officeDocument/2006/relationships/image" Target="../media/image21.jpeg"/><Relationship Id="rId7" Type="http://schemas.openxmlformats.org/officeDocument/2006/relationships/image" Target="../media/image24.png"/><Relationship Id="rId12"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38.png"/><Relationship Id="rId5" Type="http://schemas.microsoft.com/office/2007/relationships/hdphoto" Target="../media/hdphoto5.wdp"/><Relationship Id="rId15" Type="http://schemas.openxmlformats.org/officeDocument/2006/relationships/image" Target="../media/image40.jpg"/><Relationship Id="rId10" Type="http://schemas.openxmlformats.org/officeDocument/2006/relationships/image" Target="../media/image65.png"/><Relationship Id="rId4" Type="http://schemas.openxmlformats.org/officeDocument/2006/relationships/image" Target="../media/image22.png"/><Relationship Id="rId14" Type="http://schemas.microsoft.com/office/2007/relationships/hdphoto" Target="../media/hdphoto6.wdp"/></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gif"/></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10.png"/><Relationship Id="rId4" Type="http://schemas.openxmlformats.org/officeDocument/2006/relationships/image" Target="../media/image49.jp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EF9DEA6-1E31-4DB0-BEA6-914BE5C0D93A}"/>
              </a:ext>
            </a:extLst>
          </p:cNvPr>
          <p:cNvSpPr>
            <a:spLocks noGrp="1"/>
          </p:cNvSpPr>
          <p:nvPr>
            <p:ph type="subTitle" idx="1"/>
          </p:nvPr>
        </p:nvSpPr>
        <p:spPr>
          <a:xfrm>
            <a:off x="1649080" y="2939743"/>
            <a:ext cx="9051177" cy="3315913"/>
          </a:xfrm>
        </p:spPr>
        <p:txBody>
          <a:bodyPr>
            <a:normAutofit/>
          </a:bodyPr>
          <a:lstStyle/>
          <a:p>
            <a:r>
              <a:rPr lang="en-US" dirty="0">
                <a:latin typeface="ADAM.CG PRO" pitchFamily="50" charset="0"/>
              </a:rPr>
              <a:t>Micromechanical properties of cancer cells (SaOs-2 Osteosarcoma Cell Line) in reconstituted fibrin gel using video microscopy</a:t>
            </a:r>
          </a:p>
          <a:p>
            <a:endParaRPr lang="en-US" sz="1800" b="1" dirty="0">
              <a:latin typeface="Titillium" panose="00000500000000000000" pitchFamily="50" charset="0"/>
            </a:endParaRPr>
          </a:p>
          <a:p>
            <a:pPr>
              <a:lnSpc>
                <a:spcPct val="100000"/>
              </a:lnSpc>
            </a:pPr>
            <a:r>
              <a:rPr lang="en-US" sz="1600" b="1" dirty="0">
                <a:latin typeface="Arial" panose="020B0604020202020204" pitchFamily="34" charset="0"/>
                <a:cs typeface="Arial" panose="020B0604020202020204" pitchFamily="34" charset="0"/>
              </a:rPr>
              <a:t>Kristian </a:t>
            </a:r>
            <a:r>
              <a:rPr lang="en-US" sz="1600" b="1" dirty="0" err="1">
                <a:latin typeface="Arial" panose="020B0604020202020204" pitchFamily="34" charset="0"/>
                <a:cs typeface="Arial" panose="020B0604020202020204" pitchFamily="34" charset="0"/>
              </a:rPr>
              <a:t>Angeli</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Pajanonot</a:t>
            </a:r>
            <a:r>
              <a:rPr lang="en-US" sz="1600" b="1" dirty="0">
                <a:latin typeface="Arial" panose="020B0604020202020204" pitchFamily="34" charset="0"/>
                <a:cs typeface="Arial" panose="020B0604020202020204" pitchFamily="34" charset="0"/>
              </a:rPr>
              <a:t> and Rommel </a:t>
            </a:r>
            <a:r>
              <a:rPr lang="en-US" sz="1600" b="1" dirty="0" err="1">
                <a:latin typeface="Arial" panose="020B0604020202020204" pitchFamily="34" charset="0"/>
                <a:cs typeface="Arial" panose="020B0604020202020204" pitchFamily="34" charset="0"/>
              </a:rPr>
              <a:t>Bacabac</a:t>
            </a:r>
            <a:r>
              <a:rPr lang="en-US" sz="1600" b="1" dirty="0">
                <a:latin typeface="Arial" panose="020B0604020202020204" pitchFamily="34" charset="0"/>
                <a:cs typeface="Arial" panose="020B0604020202020204" pitchFamily="34" charset="0"/>
              </a:rPr>
              <a:t>, Ph.D.</a:t>
            </a:r>
          </a:p>
          <a:p>
            <a:pPr>
              <a:lnSpc>
                <a:spcPct val="100000"/>
              </a:lnSpc>
            </a:pPr>
            <a:r>
              <a:rPr lang="en-US" sz="1600" b="1" i="1" dirty="0">
                <a:latin typeface="Arial" panose="020B0604020202020204" pitchFamily="34" charset="0"/>
                <a:cs typeface="Arial" panose="020B0604020202020204" pitchFamily="34" charset="0"/>
              </a:rPr>
              <a:t>Medical Biophysics Group</a:t>
            </a:r>
          </a:p>
          <a:p>
            <a:pPr>
              <a:lnSpc>
                <a:spcPct val="100000"/>
              </a:lnSpc>
            </a:pPr>
            <a:r>
              <a:rPr lang="en-US" sz="1600" b="1" i="1" dirty="0">
                <a:latin typeface="Arial" panose="020B0604020202020204" pitchFamily="34" charset="0"/>
                <a:cs typeface="Arial" panose="020B0604020202020204" pitchFamily="34" charset="0"/>
              </a:rPr>
              <a:t>Department of Physics, University of San Carlos</a:t>
            </a:r>
          </a:p>
          <a:p>
            <a:pPr>
              <a:lnSpc>
                <a:spcPct val="100000"/>
              </a:lnSpc>
            </a:pPr>
            <a:r>
              <a:rPr lang="en-US" sz="1600" b="1" i="1" dirty="0" err="1">
                <a:latin typeface="Arial" panose="020B0604020202020204" pitchFamily="34" charset="0"/>
                <a:cs typeface="Arial" panose="020B0604020202020204" pitchFamily="34" charset="0"/>
              </a:rPr>
              <a:t>Nasipit</a:t>
            </a:r>
            <a:r>
              <a:rPr lang="en-US" sz="1600" b="1" i="1" dirty="0">
                <a:latin typeface="Arial" panose="020B0604020202020204" pitchFamily="34" charset="0"/>
                <a:cs typeface="Arial" panose="020B0604020202020204" pitchFamily="34" charset="0"/>
              </a:rPr>
              <a:t>, </a:t>
            </a:r>
            <a:r>
              <a:rPr lang="en-US" sz="1600" b="1" i="1" dirty="0" err="1">
                <a:latin typeface="Arial" panose="020B0604020202020204" pitchFamily="34" charset="0"/>
                <a:cs typeface="Arial" panose="020B0604020202020204" pitchFamily="34" charset="0"/>
              </a:rPr>
              <a:t>Talamban</a:t>
            </a:r>
            <a:r>
              <a:rPr lang="en-US" sz="1600" b="1" i="1" dirty="0">
                <a:latin typeface="Arial" panose="020B0604020202020204" pitchFamily="34" charset="0"/>
                <a:cs typeface="Arial" panose="020B0604020202020204" pitchFamily="34" charset="0"/>
              </a:rPr>
              <a:t>, Cebu City, Philippines 6000</a:t>
            </a:r>
          </a:p>
        </p:txBody>
      </p:sp>
      <p:grpSp>
        <p:nvGrpSpPr>
          <p:cNvPr id="4" name="Group 5">
            <a:extLst>
              <a:ext uri="{FF2B5EF4-FFF2-40B4-BE49-F238E27FC236}">
                <a16:creationId xmlns:a16="http://schemas.microsoft.com/office/drawing/2014/main" id="{B6DCE164-7CE2-48E1-A691-E8573793A283}"/>
              </a:ext>
            </a:extLst>
          </p:cNvPr>
          <p:cNvGrpSpPr>
            <a:grpSpLocks/>
          </p:cNvGrpSpPr>
          <p:nvPr/>
        </p:nvGrpSpPr>
        <p:grpSpPr bwMode="auto">
          <a:xfrm>
            <a:off x="906658" y="988578"/>
            <a:ext cx="10054856" cy="1242529"/>
            <a:chOff x="720" y="315"/>
            <a:chExt cx="10965" cy="1355"/>
          </a:xfrm>
        </p:grpSpPr>
        <p:sp>
          <p:nvSpPr>
            <p:cNvPr id="5" name="Rectangle 6">
              <a:extLst>
                <a:ext uri="{FF2B5EF4-FFF2-40B4-BE49-F238E27FC236}">
                  <a16:creationId xmlns:a16="http://schemas.microsoft.com/office/drawing/2014/main" id="{24319636-8A58-4BEA-95DF-9F2F24A51E78}"/>
                </a:ext>
              </a:extLst>
            </p:cNvPr>
            <p:cNvSpPr>
              <a:spLocks noChangeArrowheads="1"/>
            </p:cNvSpPr>
            <p:nvPr/>
          </p:nvSpPr>
          <p:spPr bwMode="auto">
            <a:xfrm>
              <a:off x="3195" y="1335"/>
              <a:ext cx="8490" cy="75"/>
            </a:xfrm>
            <a:prstGeom prst="rect">
              <a:avLst/>
            </a:prstGeom>
            <a:gradFill rotWithShape="1">
              <a:gsLst>
                <a:gs pos="0">
                  <a:srgbClr val="92D050"/>
                </a:gs>
                <a:gs pos="50000">
                  <a:srgbClr val="5609E1">
                    <a:alpha val="55000"/>
                  </a:srgbClr>
                </a:gs>
                <a:gs pos="100000">
                  <a:srgbClr val="92D050"/>
                </a:gs>
              </a:gsLst>
              <a:lin ang="0" scaled="1"/>
            </a:gra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Text Box 7">
              <a:extLst>
                <a:ext uri="{FF2B5EF4-FFF2-40B4-BE49-F238E27FC236}">
                  <a16:creationId xmlns:a16="http://schemas.microsoft.com/office/drawing/2014/main" id="{08D172D0-74B1-4234-9791-2507156E17B6}"/>
                </a:ext>
              </a:extLst>
            </p:cNvPr>
            <p:cNvSpPr txBox="1">
              <a:spLocks noChangeArrowheads="1"/>
            </p:cNvSpPr>
            <p:nvPr/>
          </p:nvSpPr>
          <p:spPr bwMode="auto">
            <a:xfrm>
              <a:off x="3445" y="790"/>
              <a:ext cx="8115" cy="479"/>
            </a:xfrm>
            <a:prstGeom prst="rect">
              <a:avLst/>
            </a:prstGeom>
            <a:solidFill>
              <a:srgbClr val="FFFFFF"/>
            </a:solidFill>
            <a:ln w="9525">
              <a:solidFill>
                <a:srgbClr val="FFFFFF"/>
              </a:solid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800"/>
                </a:spcAft>
                <a:buClrTx/>
                <a:buSzTx/>
                <a:buFontTx/>
                <a:buNone/>
                <a:tabLst/>
              </a:pPr>
              <a:r>
                <a:rPr kumimoji="0" lang="en-US" altLang="en-US" sz="1800" b="0" i="0" u="none" strike="noStrike" cap="none" normalizeH="0" baseline="0" dirty="0">
                  <a:ln>
                    <a:noFill/>
                  </a:ln>
                  <a:solidFill>
                    <a:srgbClr val="008000"/>
                  </a:solidFill>
                  <a:effectLst/>
                  <a:latin typeface="Lucida Blackletter" charset="0"/>
                </a:rPr>
                <a:t>University of San Carlos</a:t>
              </a:r>
              <a:r>
                <a:rPr kumimoji="0" lang="en-US" altLang="en-US" sz="1900" b="1" i="0" u="none" strike="noStrike" cap="none" normalizeH="0" baseline="0" dirty="0">
                  <a:ln>
                    <a:noFill/>
                  </a:ln>
                  <a:solidFill>
                    <a:srgbClr val="008000"/>
                  </a:solidFill>
                  <a:effectLst/>
                  <a:latin typeface="Calibri" panose="020F0502020204030204" pitchFamily="34" charset="0"/>
                </a:rPr>
                <a:t>  </a:t>
              </a:r>
              <a:r>
                <a:rPr kumimoji="0" lang="en-US" altLang="en-US" sz="1900" b="1" i="0" u="none" strike="noStrike" cap="none" normalizeH="0" baseline="0" dirty="0">
                  <a:ln>
                    <a:noFill/>
                  </a:ln>
                  <a:solidFill>
                    <a:srgbClr val="5609E1"/>
                  </a:solidFill>
                  <a:effectLst/>
                  <a:latin typeface="Calibri" panose="020F0502020204030204" pitchFamily="34" charset="0"/>
                </a:rPr>
                <a:t>Department of Physics</a:t>
              </a:r>
              <a:r>
                <a:rPr kumimoji="0" lang="en-US" altLang="en-US" sz="1900" b="1" i="0" u="none" strike="noStrike" cap="none" normalizeH="0" baseline="0" dirty="0">
                  <a:ln>
                    <a:noFill/>
                  </a:ln>
                  <a:solidFill>
                    <a:srgbClr val="008000"/>
                  </a:solidFill>
                  <a:effectLst/>
                  <a:latin typeface="Calibri" panose="020F050202020403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8" name="Group 8">
              <a:extLst>
                <a:ext uri="{FF2B5EF4-FFF2-40B4-BE49-F238E27FC236}">
                  <a16:creationId xmlns:a16="http://schemas.microsoft.com/office/drawing/2014/main" id="{46D85446-EEE9-4A66-8212-F8D969DA5F3E}"/>
                </a:ext>
              </a:extLst>
            </p:cNvPr>
            <p:cNvGrpSpPr>
              <a:grpSpLocks/>
            </p:cNvGrpSpPr>
            <p:nvPr/>
          </p:nvGrpSpPr>
          <p:grpSpPr bwMode="auto">
            <a:xfrm>
              <a:off x="720" y="315"/>
              <a:ext cx="2415" cy="1355"/>
              <a:chOff x="720" y="463"/>
              <a:chExt cx="2580" cy="1522"/>
            </a:xfrm>
          </p:grpSpPr>
          <p:pic>
            <p:nvPicPr>
              <p:cNvPr id="9" name="Picture 9" descr="letterhead%20logo">
                <a:extLst>
                  <a:ext uri="{FF2B5EF4-FFF2-40B4-BE49-F238E27FC236}">
                    <a16:creationId xmlns:a16="http://schemas.microsoft.com/office/drawing/2014/main" id="{101BE09C-3BBB-4F9A-BCD0-2181DB0983E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8" y="486"/>
                <a:ext cx="1332" cy="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mb_logo4">
                <a:extLst>
                  <a:ext uri="{FF2B5EF4-FFF2-40B4-BE49-F238E27FC236}">
                    <a16:creationId xmlns:a16="http://schemas.microsoft.com/office/drawing/2014/main" id="{DAA92E7D-15DF-44AC-AFB8-2481454DD4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463"/>
                <a:ext cx="1230" cy="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061884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80679C8-A83B-4010-B59C-958DAA4D0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7" y="2134153"/>
            <a:ext cx="4215808" cy="2391199"/>
          </a:xfrm>
          <a:prstGeom prst="rect">
            <a:avLst/>
          </a:prstGeom>
        </p:spPr>
      </p:pic>
      <p:pic>
        <p:nvPicPr>
          <p:cNvPr id="11" name="Picture 10">
            <a:extLst>
              <a:ext uri="{FF2B5EF4-FFF2-40B4-BE49-F238E27FC236}">
                <a16:creationId xmlns:a16="http://schemas.microsoft.com/office/drawing/2014/main" id="{FDAF5855-F13C-48E9-9851-A4FCEDD60D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6553" y="2134151"/>
            <a:ext cx="4225447" cy="2396666"/>
          </a:xfrm>
          <a:prstGeom prst="rect">
            <a:avLst/>
          </a:prstGeom>
        </p:spPr>
      </p:pic>
      <p:pic>
        <p:nvPicPr>
          <p:cNvPr id="14" name="Picture 13">
            <a:extLst>
              <a:ext uri="{FF2B5EF4-FFF2-40B4-BE49-F238E27FC236}">
                <a16:creationId xmlns:a16="http://schemas.microsoft.com/office/drawing/2014/main" id="{C247B5E5-235F-4B96-81C7-18E64D6E96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0994" y="2118891"/>
            <a:ext cx="4246392" cy="2408546"/>
          </a:xfrm>
          <a:prstGeom prst="rect">
            <a:avLst/>
          </a:prstGeom>
        </p:spPr>
      </p:pic>
      <p:sp>
        <p:nvSpPr>
          <p:cNvPr id="15" name="Rectangle 14">
            <a:extLst>
              <a:ext uri="{FF2B5EF4-FFF2-40B4-BE49-F238E27FC236}">
                <a16:creationId xmlns:a16="http://schemas.microsoft.com/office/drawing/2014/main" id="{FB7628B7-A5A3-44DB-865A-3B26A9849B4C}"/>
              </a:ext>
            </a:extLst>
          </p:cNvPr>
          <p:cNvSpPr/>
          <p:nvPr/>
        </p:nvSpPr>
        <p:spPr>
          <a:xfrm>
            <a:off x="3030130" y="4882034"/>
            <a:ext cx="3433210" cy="1107996"/>
          </a:xfrm>
          <a:prstGeom prst="rect">
            <a:avLst/>
          </a:prstGeom>
        </p:spPr>
        <p:txBody>
          <a:bodyPr wrap="square">
            <a:spAutoFit/>
          </a:bodyPr>
          <a:lstStyle/>
          <a:p>
            <a:r>
              <a:rPr lang="en-US" b="1" dirty="0">
                <a:solidFill>
                  <a:srgbClr val="231F20"/>
                </a:solidFill>
                <a:latin typeface="Titillium" panose="00000500000000000000" pitchFamily="50" charset="0"/>
              </a:rPr>
              <a:t>Metastasis</a:t>
            </a:r>
            <a:r>
              <a:rPr lang="en-US" sz="1600" dirty="0">
                <a:solidFill>
                  <a:srgbClr val="231F20"/>
                </a:solidFill>
                <a:latin typeface="Titillium" panose="00000500000000000000" pitchFamily="50" charset="0"/>
              </a:rPr>
              <a:t> – spread of cancer cells to other parts of the body and grows, invading and destroying other healthy tissues</a:t>
            </a:r>
            <a:endParaRPr lang="en-US" sz="1600" dirty="0">
              <a:latin typeface="Titillium" panose="00000500000000000000" pitchFamily="50" charset="0"/>
            </a:endParaRPr>
          </a:p>
        </p:txBody>
      </p:sp>
      <p:grpSp>
        <p:nvGrpSpPr>
          <p:cNvPr id="9" name="Group 8">
            <a:extLst>
              <a:ext uri="{FF2B5EF4-FFF2-40B4-BE49-F238E27FC236}">
                <a16:creationId xmlns:a16="http://schemas.microsoft.com/office/drawing/2014/main" id="{475F1F97-6550-4945-B2C5-81270EBBCEDE}"/>
              </a:ext>
            </a:extLst>
          </p:cNvPr>
          <p:cNvGrpSpPr/>
          <p:nvPr/>
        </p:nvGrpSpPr>
        <p:grpSpPr>
          <a:xfrm>
            <a:off x="3049112" y="778251"/>
            <a:ext cx="8227645" cy="1213343"/>
            <a:chOff x="2430050" y="566211"/>
            <a:chExt cx="8227645" cy="1213343"/>
          </a:xfrm>
        </p:grpSpPr>
        <p:sp>
          <p:nvSpPr>
            <p:cNvPr id="4" name="Rectangle 3">
              <a:extLst>
                <a:ext uri="{FF2B5EF4-FFF2-40B4-BE49-F238E27FC236}">
                  <a16:creationId xmlns:a16="http://schemas.microsoft.com/office/drawing/2014/main" id="{AA17F1B3-6D06-413B-9757-8B9963830D87}"/>
                </a:ext>
              </a:extLst>
            </p:cNvPr>
            <p:cNvSpPr/>
            <p:nvPr/>
          </p:nvSpPr>
          <p:spPr>
            <a:xfrm>
              <a:off x="2430050" y="576060"/>
              <a:ext cx="6388274" cy="1203494"/>
            </a:xfrm>
            <a:prstGeom prst="rect">
              <a:avLst/>
            </a:prstGeom>
            <a:solidFill>
              <a:schemeClr val="bg1"/>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2700">
                  <a:solidFill>
                    <a:schemeClr val="tx1"/>
                  </a:solidFill>
                </a:ln>
              </a:endParaRPr>
            </a:p>
          </p:txBody>
        </p:sp>
        <p:sp>
          <p:nvSpPr>
            <p:cNvPr id="5" name="TextBox 4">
              <a:extLst>
                <a:ext uri="{FF2B5EF4-FFF2-40B4-BE49-F238E27FC236}">
                  <a16:creationId xmlns:a16="http://schemas.microsoft.com/office/drawing/2014/main" id="{18312217-1B06-4215-BEAB-74C3088F3CD0}"/>
                </a:ext>
              </a:extLst>
            </p:cNvPr>
            <p:cNvSpPr txBox="1"/>
            <p:nvPr/>
          </p:nvSpPr>
          <p:spPr>
            <a:xfrm>
              <a:off x="2513467" y="566211"/>
              <a:ext cx="6789106" cy="707886"/>
            </a:xfrm>
            <a:prstGeom prst="rect">
              <a:avLst/>
            </a:prstGeom>
            <a:noFill/>
          </p:spPr>
          <p:txBody>
            <a:bodyPr wrap="square" rtlCol="0">
              <a:spAutoFit/>
            </a:bodyPr>
            <a:lstStyle/>
            <a:p>
              <a:r>
                <a:rPr lang="en-US" sz="4000" spc="600" dirty="0">
                  <a:latin typeface="ADAM.CG PRO" pitchFamily="50" charset="0"/>
                </a:rPr>
                <a:t>MALIGNANT Tumor</a:t>
              </a:r>
            </a:p>
          </p:txBody>
        </p:sp>
        <p:sp>
          <p:nvSpPr>
            <p:cNvPr id="6" name="TextBox 5">
              <a:extLst>
                <a:ext uri="{FF2B5EF4-FFF2-40B4-BE49-F238E27FC236}">
                  <a16:creationId xmlns:a16="http://schemas.microsoft.com/office/drawing/2014/main" id="{BC7AF43F-5173-4467-9565-0220E03E725B}"/>
                </a:ext>
              </a:extLst>
            </p:cNvPr>
            <p:cNvSpPr txBox="1"/>
            <p:nvPr/>
          </p:nvSpPr>
          <p:spPr>
            <a:xfrm>
              <a:off x="6574076" y="1182268"/>
              <a:ext cx="4083619" cy="369332"/>
            </a:xfrm>
            <a:prstGeom prst="rect">
              <a:avLst/>
            </a:prstGeom>
            <a:noFill/>
          </p:spPr>
          <p:txBody>
            <a:bodyPr wrap="square" rtlCol="0">
              <a:spAutoFit/>
            </a:bodyPr>
            <a:lstStyle/>
            <a:p>
              <a:r>
                <a:rPr lang="en-US" spc="600" dirty="0" err="1">
                  <a:latin typeface="ADAM.CG PRO" pitchFamily="50" charset="0"/>
                </a:rPr>
                <a:t>Cells+ecm</a:t>
              </a:r>
              <a:endParaRPr lang="en-US" spc="600" dirty="0">
                <a:latin typeface="ADAM.CG PRO" pitchFamily="50" charset="0"/>
              </a:endParaRPr>
            </a:p>
          </p:txBody>
        </p:sp>
        <p:sp>
          <p:nvSpPr>
            <p:cNvPr id="2" name="TextBox 1">
              <a:extLst>
                <a:ext uri="{FF2B5EF4-FFF2-40B4-BE49-F238E27FC236}">
                  <a16:creationId xmlns:a16="http://schemas.microsoft.com/office/drawing/2014/main" id="{23A30BA6-EC14-4C83-B013-FE2FFD989431}"/>
                </a:ext>
              </a:extLst>
            </p:cNvPr>
            <p:cNvSpPr txBox="1"/>
            <p:nvPr/>
          </p:nvSpPr>
          <p:spPr>
            <a:xfrm>
              <a:off x="2724342" y="1144731"/>
              <a:ext cx="3325729" cy="369332"/>
            </a:xfrm>
            <a:prstGeom prst="rect">
              <a:avLst/>
            </a:prstGeom>
            <a:noFill/>
          </p:spPr>
          <p:txBody>
            <a:bodyPr wrap="square" rtlCol="0">
              <a:spAutoFit/>
            </a:bodyPr>
            <a:lstStyle/>
            <a:p>
              <a:r>
                <a:rPr lang="en-US" dirty="0">
                  <a:latin typeface="ADAM.CG PRO" pitchFamily="50" charset="0"/>
                </a:rPr>
                <a:t>INVASIVE AND CAN SPREAD</a:t>
              </a:r>
            </a:p>
          </p:txBody>
        </p:sp>
      </p:grpSp>
      <p:sp>
        <p:nvSpPr>
          <p:cNvPr id="3" name="Rectangle 2">
            <a:extLst>
              <a:ext uri="{FF2B5EF4-FFF2-40B4-BE49-F238E27FC236}">
                <a16:creationId xmlns:a16="http://schemas.microsoft.com/office/drawing/2014/main" id="{D82A34B1-66CD-4959-B0E1-E744C0E9B603}"/>
              </a:ext>
            </a:extLst>
          </p:cNvPr>
          <p:cNvSpPr/>
          <p:nvPr/>
        </p:nvSpPr>
        <p:spPr>
          <a:xfrm>
            <a:off x="7135399" y="4894697"/>
            <a:ext cx="3586620" cy="861774"/>
          </a:xfrm>
          <a:prstGeom prst="rect">
            <a:avLst/>
          </a:prstGeom>
        </p:spPr>
        <p:txBody>
          <a:bodyPr wrap="square">
            <a:spAutoFit/>
          </a:bodyPr>
          <a:lstStyle/>
          <a:p>
            <a:r>
              <a:rPr lang="en-US" b="1" dirty="0">
                <a:latin typeface="Titillium" panose="00000500000000000000" pitchFamily="50" charset="0"/>
                <a:ea typeface="Calibri" panose="020F0502020204030204" pitchFamily="34" charset="0"/>
              </a:rPr>
              <a:t>Metastatic potential </a:t>
            </a:r>
            <a:r>
              <a:rPr lang="en-US" dirty="0">
                <a:latin typeface="Titillium" panose="00000500000000000000" pitchFamily="50" charset="0"/>
                <a:ea typeface="Calibri" panose="020F0502020204030204" pitchFamily="34" charset="0"/>
              </a:rPr>
              <a:t>-</a:t>
            </a:r>
            <a:r>
              <a:rPr lang="en-US" b="1" dirty="0">
                <a:latin typeface="Titillium" panose="00000500000000000000" pitchFamily="50" charset="0"/>
                <a:ea typeface="Calibri" panose="020F0502020204030204" pitchFamily="34" charset="0"/>
              </a:rPr>
              <a:t> </a:t>
            </a:r>
            <a:r>
              <a:rPr lang="en-US" sz="1600" dirty="0">
                <a:latin typeface="Titillium" panose="00000500000000000000" pitchFamily="50" charset="0"/>
                <a:ea typeface="Calibri" panose="020F0502020204030204" pitchFamily="34" charset="0"/>
              </a:rPr>
              <a:t>the onset of active motility enabling tumor cells to migrate onto other sites of the body</a:t>
            </a:r>
            <a:endParaRPr lang="en-US" sz="1600" dirty="0">
              <a:latin typeface="Titillium" panose="00000500000000000000" pitchFamily="50" charset="0"/>
            </a:endParaRPr>
          </a:p>
        </p:txBody>
      </p:sp>
      <p:sp>
        <p:nvSpPr>
          <p:cNvPr id="12" name="TextBox 11">
            <a:extLst>
              <a:ext uri="{FF2B5EF4-FFF2-40B4-BE49-F238E27FC236}">
                <a16:creationId xmlns:a16="http://schemas.microsoft.com/office/drawing/2014/main" id="{7FF8ABC2-8A37-4CC0-8554-A0AA76C596DE}"/>
              </a:ext>
            </a:extLst>
          </p:cNvPr>
          <p:cNvSpPr txBox="1"/>
          <p:nvPr/>
        </p:nvSpPr>
        <p:spPr>
          <a:xfrm>
            <a:off x="315888" y="6160130"/>
            <a:ext cx="5734183" cy="477054"/>
          </a:xfrm>
          <a:prstGeom prst="rect">
            <a:avLst/>
          </a:prstGeom>
          <a:noFill/>
        </p:spPr>
        <p:txBody>
          <a:bodyPr wrap="square" rtlCol="0">
            <a:spAutoFit/>
          </a:bodyPr>
          <a:lstStyle/>
          <a:p>
            <a:r>
              <a:rPr lang="fil-PH" sz="1400" dirty="0">
                <a:solidFill>
                  <a:schemeClr val="bg2">
                    <a:lumMod val="50000"/>
                  </a:schemeClr>
                </a:solidFill>
              </a:rPr>
              <a:t>(National Cancer Institute, 2015)</a:t>
            </a:r>
            <a:endParaRPr lang="en-US" sz="1400" dirty="0">
              <a:solidFill>
                <a:schemeClr val="bg2">
                  <a:lumMod val="50000"/>
                </a:schemeClr>
              </a:solidFill>
            </a:endParaRPr>
          </a:p>
          <a:p>
            <a:r>
              <a:rPr lang="en-US" sz="1100" dirty="0">
                <a:solidFill>
                  <a:schemeClr val="bg2">
                    <a:lumMod val="50000"/>
                  </a:schemeClr>
                </a:solidFill>
              </a:rPr>
              <a:t>.</a:t>
            </a:r>
          </a:p>
        </p:txBody>
      </p:sp>
      <p:sp>
        <p:nvSpPr>
          <p:cNvPr id="7" name="Rectangle 6">
            <a:extLst>
              <a:ext uri="{FF2B5EF4-FFF2-40B4-BE49-F238E27FC236}">
                <a16:creationId xmlns:a16="http://schemas.microsoft.com/office/drawing/2014/main" id="{A2F6DC24-63AF-4C61-9F2C-1DDFC5B968B7}"/>
              </a:ext>
            </a:extLst>
          </p:cNvPr>
          <p:cNvSpPr/>
          <p:nvPr/>
        </p:nvSpPr>
        <p:spPr>
          <a:xfrm>
            <a:off x="384298" y="321763"/>
            <a:ext cx="2045752" cy="313932"/>
          </a:xfrm>
          <a:prstGeom prst="rect">
            <a:avLst/>
          </a:prstGeom>
        </p:spPr>
        <p:txBody>
          <a:bodyPr wrap="none">
            <a:spAutoFit/>
          </a:bodyPr>
          <a:lstStyle/>
          <a:p>
            <a:pPr algn="ctr">
              <a:lnSpc>
                <a:spcPct val="80000"/>
              </a:lnSpc>
            </a:pPr>
            <a:r>
              <a:rPr lang="en-US" b="1" spc="200" dirty="0">
                <a:solidFill>
                  <a:schemeClr val="tx1">
                    <a:lumMod val="50000"/>
                    <a:lumOff val="50000"/>
                  </a:schemeClr>
                </a:solidFill>
                <a:latin typeface="Titillium" charset="0"/>
                <a:ea typeface="Titillium" charset="0"/>
                <a:cs typeface="Titillium" charset="0"/>
              </a:rPr>
              <a:t>INTRODUCTION</a:t>
            </a:r>
          </a:p>
        </p:txBody>
      </p:sp>
      <p:sp>
        <p:nvSpPr>
          <p:cNvPr id="13" name="TextBox 12">
            <a:extLst>
              <a:ext uri="{FF2B5EF4-FFF2-40B4-BE49-F238E27FC236}">
                <a16:creationId xmlns:a16="http://schemas.microsoft.com/office/drawing/2014/main" id="{E3F66CA1-5B6A-457B-9C8E-31270C69A17C}"/>
              </a:ext>
            </a:extLst>
          </p:cNvPr>
          <p:cNvSpPr txBox="1"/>
          <p:nvPr/>
        </p:nvSpPr>
        <p:spPr>
          <a:xfrm>
            <a:off x="5127695" y="4543480"/>
            <a:ext cx="401540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Figure 4: Cancer Metastasis</a:t>
            </a:r>
          </a:p>
        </p:txBody>
      </p:sp>
      <p:sp>
        <p:nvSpPr>
          <p:cNvPr id="10" name="Slide Number Placeholder 9">
            <a:extLst>
              <a:ext uri="{FF2B5EF4-FFF2-40B4-BE49-F238E27FC236}">
                <a16:creationId xmlns:a16="http://schemas.microsoft.com/office/drawing/2014/main" id="{662B188D-CFDD-407C-9A4F-6AA44FF5064A}"/>
              </a:ext>
            </a:extLst>
          </p:cNvPr>
          <p:cNvSpPr>
            <a:spLocks noGrp="1"/>
          </p:cNvSpPr>
          <p:nvPr>
            <p:ph type="sldNum" sz="quarter" idx="12"/>
          </p:nvPr>
        </p:nvSpPr>
        <p:spPr/>
        <p:txBody>
          <a:bodyPr/>
          <a:lstStyle/>
          <a:p>
            <a:fld id="{FD38A122-9D37-40E4-A343-0621AE7B5863}" type="slidenum">
              <a:rPr lang="en-US" smtClean="0"/>
              <a:t>10</a:t>
            </a:fld>
            <a:endParaRPr lang="en-US"/>
          </a:p>
        </p:txBody>
      </p:sp>
    </p:spTree>
    <p:extLst>
      <p:ext uri="{BB962C8B-B14F-4D97-AF65-F5344CB8AC3E}">
        <p14:creationId xmlns:p14="http://schemas.microsoft.com/office/powerpoint/2010/main" val="1136664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CA92FA-5D8A-4AB0-8EBE-8C21639564F4}"/>
              </a:ext>
            </a:extLst>
          </p:cNvPr>
          <p:cNvSpPr txBox="1"/>
          <p:nvPr/>
        </p:nvSpPr>
        <p:spPr>
          <a:xfrm>
            <a:off x="8108381" y="807047"/>
            <a:ext cx="4083619" cy="461665"/>
          </a:xfrm>
          <a:prstGeom prst="rect">
            <a:avLst/>
          </a:prstGeom>
          <a:noFill/>
        </p:spPr>
        <p:txBody>
          <a:bodyPr wrap="square" rtlCol="0">
            <a:spAutoFit/>
          </a:bodyPr>
          <a:lstStyle/>
          <a:p>
            <a:r>
              <a:rPr lang="en-US" sz="2400" spc="600" dirty="0">
                <a:latin typeface="ADAM.CG PRO" pitchFamily="50" charset="0"/>
              </a:rPr>
              <a:t>Fibrin</a:t>
            </a:r>
          </a:p>
        </p:txBody>
      </p:sp>
      <p:pic>
        <p:nvPicPr>
          <p:cNvPr id="10" name="Picture 9">
            <a:extLst>
              <a:ext uri="{FF2B5EF4-FFF2-40B4-BE49-F238E27FC236}">
                <a16:creationId xmlns:a16="http://schemas.microsoft.com/office/drawing/2014/main" id="{58157739-E33F-4010-A8A9-5C17AB8D08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9500" y="1344801"/>
            <a:ext cx="3254954" cy="2538199"/>
          </a:xfrm>
          <a:prstGeom prst="rect">
            <a:avLst/>
          </a:prstGeom>
        </p:spPr>
      </p:pic>
      <p:grpSp>
        <p:nvGrpSpPr>
          <p:cNvPr id="11" name="Group 10">
            <a:extLst>
              <a:ext uri="{FF2B5EF4-FFF2-40B4-BE49-F238E27FC236}">
                <a16:creationId xmlns:a16="http://schemas.microsoft.com/office/drawing/2014/main" id="{BFEC77D1-56A5-4DB5-A210-B1BE6B27E6F2}"/>
              </a:ext>
            </a:extLst>
          </p:cNvPr>
          <p:cNvGrpSpPr/>
          <p:nvPr/>
        </p:nvGrpSpPr>
        <p:grpSpPr>
          <a:xfrm>
            <a:off x="6807130" y="4907984"/>
            <a:ext cx="5214900" cy="1148111"/>
            <a:chOff x="1207912" y="5028722"/>
            <a:chExt cx="5214900" cy="1148111"/>
          </a:xfrm>
        </p:grpSpPr>
        <p:sp>
          <p:nvSpPr>
            <p:cNvPr id="5" name="Rectangle 4">
              <a:extLst>
                <a:ext uri="{FF2B5EF4-FFF2-40B4-BE49-F238E27FC236}">
                  <a16:creationId xmlns:a16="http://schemas.microsoft.com/office/drawing/2014/main" id="{40A2ACBC-E6AB-416A-83C1-F8CF71CDECA8}"/>
                </a:ext>
              </a:extLst>
            </p:cNvPr>
            <p:cNvSpPr/>
            <p:nvPr/>
          </p:nvSpPr>
          <p:spPr>
            <a:xfrm>
              <a:off x="1207912" y="5108474"/>
              <a:ext cx="202775" cy="1672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F0D43F-D2C9-4578-803A-CE4BB0CAEAC8}"/>
                </a:ext>
              </a:extLst>
            </p:cNvPr>
            <p:cNvSpPr txBox="1"/>
            <p:nvPr/>
          </p:nvSpPr>
          <p:spPr>
            <a:xfrm>
              <a:off x="1383263" y="5028722"/>
              <a:ext cx="5039549" cy="369332"/>
            </a:xfrm>
            <a:prstGeom prst="rect">
              <a:avLst/>
            </a:prstGeom>
            <a:noFill/>
          </p:spPr>
          <p:txBody>
            <a:bodyPr wrap="square" rtlCol="0">
              <a:spAutoFit/>
            </a:bodyPr>
            <a:lstStyle/>
            <a:p>
              <a:r>
                <a:rPr lang="en-US" dirty="0">
                  <a:latin typeface="Titillium" panose="00000500000000000000" pitchFamily="50" charset="0"/>
                </a:rPr>
                <a:t>Protein responsible for </a:t>
              </a:r>
              <a:r>
                <a:rPr lang="en-US" b="1" dirty="0">
                  <a:latin typeface="Titillium" panose="00000500000000000000" pitchFamily="50" charset="0"/>
                </a:rPr>
                <a:t>blood clot</a:t>
              </a:r>
              <a:endParaRPr lang="en-US" dirty="0">
                <a:latin typeface="Titillium" panose="00000500000000000000" pitchFamily="50" charset="0"/>
              </a:endParaRPr>
            </a:p>
          </p:txBody>
        </p:sp>
        <p:sp>
          <p:nvSpPr>
            <p:cNvPr id="12" name="Rectangle 11">
              <a:extLst>
                <a:ext uri="{FF2B5EF4-FFF2-40B4-BE49-F238E27FC236}">
                  <a16:creationId xmlns:a16="http://schemas.microsoft.com/office/drawing/2014/main" id="{52F87117-2CFB-41E5-890D-0A6E92CAFB1A}"/>
                </a:ext>
              </a:extLst>
            </p:cNvPr>
            <p:cNvSpPr/>
            <p:nvPr/>
          </p:nvSpPr>
          <p:spPr>
            <a:xfrm>
              <a:off x="1207913" y="5375820"/>
              <a:ext cx="195827" cy="155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DF27C80-E11B-41E1-B41D-630418F11B87}"/>
                </a:ext>
              </a:extLst>
            </p:cNvPr>
            <p:cNvSpPr txBox="1"/>
            <p:nvPr/>
          </p:nvSpPr>
          <p:spPr>
            <a:xfrm>
              <a:off x="1383263" y="5284281"/>
              <a:ext cx="5038115" cy="892552"/>
            </a:xfrm>
            <a:prstGeom prst="rect">
              <a:avLst/>
            </a:prstGeom>
            <a:noFill/>
          </p:spPr>
          <p:txBody>
            <a:bodyPr wrap="square" rtlCol="0">
              <a:spAutoFit/>
            </a:bodyPr>
            <a:lstStyle/>
            <a:p>
              <a:r>
                <a:rPr lang="en-US" dirty="0">
                  <a:latin typeface="Titillium" panose="00000500000000000000" pitchFamily="50" charset="0"/>
                </a:rPr>
                <a:t>Fibrin gels: combination of </a:t>
              </a:r>
              <a:r>
                <a:rPr lang="en-US" b="1" dirty="0">
                  <a:latin typeface="Titillium" panose="00000500000000000000" pitchFamily="50" charset="0"/>
                </a:rPr>
                <a:t>Fibrinogen</a:t>
              </a:r>
              <a:r>
                <a:rPr lang="en-US" dirty="0">
                  <a:latin typeface="Titillium" panose="00000500000000000000" pitchFamily="50" charset="0"/>
                </a:rPr>
                <a:t> and </a:t>
              </a:r>
              <a:r>
                <a:rPr lang="en-US" b="1" dirty="0">
                  <a:latin typeface="Titillium" panose="00000500000000000000" pitchFamily="50" charset="0"/>
                </a:rPr>
                <a:t>Thrombin</a:t>
              </a:r>
            </a:p>
            <a:p>
              <a:endParaRPr lang="en-US" sz="1600" dirty="0"/>
            </a:p>
          </p:txBody>
        </p:sp>
      </p:grpSp>
      <p:sp>
        <p:nvSpPr>
          <p:cNvPr id="14" name="Rectangle 13">
            <a:extLst>
              <a:ext uri="{FF2B5EF4-FFF2-40B4-BE49-F238E27FC236}">
                <a16:creationId xmlns:a16="http://schemas.microsoft.com/office/drawing/2014/main" id="{38263CF8-AB70-4C0F-82B7-58B82AD5DEE7}"/>
              </a:ext>
            </a:extLst>
          </p:cNvPr>
          <p:cNvSpPr/>
          <p:nvPr/>
        </p:nvSpPr>
        <p:spPr>
          <a:xfrm>
            <a:off x="133261" y="6058682"/>
            <a:ext cx="11842935" cy="954107"/>
          </a:xfrm>
          <a:prstGeom prst="rect">
            <a:avLst/>
          </a:prstGeom>
        </p:spPr>
        <p:txBody>
          <a:bodyPr wrap="square">
            <a:spAutoFit/>
          </a:bodyPr>
          <a:lstStyle/>
          <a:p>
            <a:r>
              <a:rPr lang="en-US" sz="1400" dirty="0" err="1">
                <a:solidFill>
                  <a:schemeClr val="bg2">
                    <a:lumMod val="50000"/>
                  </a:schemeClr>
                </a:solidFill>
                <a:ea typeface="Calibri" panose="020F0502020204030204" pitchFamily="34" charset="0"/>
              </a:rPr>
              <a:t>Janmey</a:t>
            </a:r>
            <a:r>
              <a:rPr lang="en-US" sz="1400" dirty="0">
                <a:solidFill>
                  <a:schemeClr val="bg2">
                    <a:lumMod val="50000"/>
                  </a:schemeClr>
                </a:solidFill>
                <a:ea typeface="Calibri" panose="020F0502020204030204" pitchFamily="34" charset="0"/>
              </a:rPr>
              <a:t>, P. A., Winer, J. P., &amp; </a:t>
            </a:r>
            <a:r>
              <a:rPr lang="en-US" sz="1400" dirty="0" err="1">
                <a:solidFill>
                  <a:schemeClr val="bg2">
                    <a:lumMod val="50000"/>
                  </a:schemeClr>
                </a:solidFill>
                <a:ea typeface="Calibri" panose="020F0502020204030204" pitchFamily="34" charset="0"/>
              </a:rPr>
              <a:t>Weisel</a:t>
            </a:r>
            <a:r>
              <a:rPr lang="en-US" sz="1400" dirty="0">
                <a:solidFill>
                  <a:schemeClr val="bg2">
                    <a:lumMod val="50000"/>
                  </a:schemeClr>
                </a:solidFill>
                <a:ea typeface="Calibri" panose="020F0502020204030204" pitchFamily="34" charset="0"/>
              </a:rPr>
              <a:t>, J. W. (2008). Fibrin gels and their clinical and. </a:t>
            </a:r>
            <a:r>
              <a:rPr lang="en-US" sz="1400" i="1" dirty="0">
                <a:solidFill>
                  <a:schemeClr val="bg2">
                    <a:lumMod val="50000"/>
                  </a:schemeClr>
                </a:solidFill>
                <a:ea typeface="Calibri" panose="020F0502020204030204" pitchFamily="34" charset="0"/>
              </a:rPr>
              <a:t>J. R. Soc. Interface</a:t>
            </a:r>
            <a:r>
              <a:rPr lang="en-US" sz="1400" dirty="0">
                <a:solidFill>
                  <a:schemeClr val="bg2">
                    <a:lumMod val="50000"/>
                  </a:schemeClr>
                </a:solidFill>
                <a:ea typeface="Calibri" panose="020F0502020204030204" pitchFamily="34" charset="0"/>
              </a:rPr>
              <a:t>, 1–10</a:t>
            </a:r>
          </a:p>
          <a:p>
            <a:r>
              <a:rPr lang="en-US" sz="1400" dirty="0" err="1">
                <a:solidFill>
                  <a:schemeClr val="bg2">
                    <a:lumMod val="50000"/>
                  </a:schemeClr>
                </a:solidFill>
              </a:rPr>
              <a:t>Piechocka</a:t>
            </a:r>
            <a:r>
              <a:rPr lang="en-US" sz="1400" dirty="0">
                <a:solidFill>
                  <a:schemeClr val="bg2">
                    <a:lumMod val="50000"/>
                  </a:schemeClr>
                </a:solidFill>
              </a:rPr>
              <a:t>, I. K., </a:t>
            </a:r>
            <a:r>
              <a:rPr lang="en-US" sz="1400" dirty="0" err="1">
                <a:solidFill>
                  <a:schemeClr val="bg2">
                    <a:lumMod val="50000"/>
                  </a:schemeClr>
                </a:solidFill>
              </a:rPr>
              <a:t>Bacabac</a:t>
            </a:r>
            <a:r>
              <a:rPr lang="en-US" sz="1400" dirty="0">
                <a:solidFill>
                  <a:schemeClr val="bg2">
                    <a:lumMod val="50000"/>
                  </a:schemeClr>
                </a:solidFill>
              </a:rPr>
              <a:t>, R. G., Potters, M., </a:t>
            </a:r>
            <a:r>
              <a:rPr lang="en-US" sz="1400" dirty="0" err="1">
                <a:solidFill>
                  <a:schemeClr val="bg2">
                    <a:lumMod val="50000"/>
                  </a:schemeClr>
                </a:solidFill>
              </a:rPr>
              <a:t>MacKintosh</a:t>
            </a:r>
            <a:r>
              <a:rPr lang="en-US" sz="1400" dirty="0">
                <a:solidFill>
                  <a:schemeClr val="bg2">
                    <a:lumMod val="50000"/>
                  </a:schemeClr>
                </a:solidFill>
              </a:rPr>
              <a:t>, F. C., &amp; </a:t>
            </a:r>
            <a:r>
              <a:rPr lang="en-US" sz="1400" dirty="0" err="1">
                <a:solidFill>
                  <a:schemeClr val="bg2">
                    <a:lumMod val="50000"/>
                  </a:schemeClr>
                </a:solidFill>
              </a:rPr>
              <a:t>Koenderink</a:t>
            </a:r>
            <a:r>
              <a:rPr lang="en-US" sz="1400" dirty="0">
                <a:solidFill>
                  <a:schemeClr val="bg2">
                    <a:lumMod val="50000"/>
                  </a:schemeClr>
                </a:solidFill>
              </a:rPr>
              <a:t>, G. H. (2010). Structural Hierarchy Governs Fibrin Gel Mechanics. </a:t>
            </a:r>
            <a:r>
              <a:rPr lang="en-US" sz="1400" i="1" dirty="0">
                <a:solidFill>
                  <a:schemeClr val="bg2">
                    <a:lumMod val="50000"/>
                  </a:schemeClr>
                </a:solidFill>
              </a:rPr>
              <a:t>Biophysical Journal</a:t>
            </a:r>
            <a:r>
              <a:rPr lang="en-US" sz="1400" dirty="0">
                <a:solidFill>
                  <a:schemeClr val="bg2">
                    <a:lumMod val="50000"/>
                  </a:schemeClr>
                </a:solidFill>
              </a:rPr>
              <a:t>, 2281–2289.</a:t>
            </a:r>
          </a:p>
          <a:p>
            <a:endParaRPr lang="en-US" sz="1400" dirty="0">
              <a:solidFill>
                <a:schemeClr val="bg2">
                  <a:lumMod val="50000"/>
                </a:schemeClr>
              </a:solidFill>
            </a:endParaRPr>
          </a:p>
        </p:txBody>
      </p:sp>
      <p:sp>
        <p:nvSpPr>
          <p:cNvPr id="4" name="Rectangle 3">
            <a:extLst>
              <a:ext uri="{FF2B5EF4-FFF2-40B4-BE49-F238E27FC236}">
                <a16:creationId xmlns:a16="http://schemas.microsoft.com/office/drawing/2014/main" id="{AB49AA23-A3BB-49BC-8F89-BF430F238CD2}"/>
              </a:ext>
            </a:extLst>
          </p:cNvPr>
          <p:cNvSpPr/>
          <p:nvPr/>
        </p:nvSpPr>
        <p:spPr>
          <a:xfrm>
            <a:off x="574826" y="358872"/>
            <a:ext cx="2045752" cy="313932"/>
          </a:xfrm>
          <a:prstGeom prst="rect">
            <a:avLst/>
          </a:prstGeom>
        </p:spPr>
        <p:txBody>
          <a:bodyPr wrap="none">
            <a:spAutoFit/>
          </a:bodyPr>
          <a:lstStyle/>
          <a:p>
            <a:pPr algn="ctr">
              <a:lnSpc>
                <a:spcPct val="80000"/>
              </a:lnSpc>
            </a:pPr>
            <a:r>
              <a:rPr lang="en-US" b="1" spc="200" dirty="0">
                <a:solidFill>
                  <a:schemeClr val="tx1">
                    <a:lumMod val="50000"/>
                    <a:lumOff val="50000"/>
                  </a:schemeClr>
                </a:solidFill>
                <a:latin typeface="Titillium" charset="0"/>
                <a:ea typeface="Titillium" charset="0"/>
                <a:cs typeface="Titillium" charset="0"/>
              </a:rPr>
              <a:t>INTRODUCTION</a:t>
            </a:r>
          </a:p>
        </p:txBody>
      </p:sp>
      <p:sp>
        <p:nvSpPr>
          <p:cNvPr id="18" name="TextBox 17">
            <a:extLst>
              <a:ext uri="{FF2B5EF4-FFF2-40B4-BE49-F238E27FC236}">
                <a16:creationId xmlns:a16="http://schemas.microsoft.com/office/drawing/2014/main" id="{15149494-11F5-4070-A9F0-7D6D65D352DF}"/>
              </a:ext>
            </a:extLst>
          </p:cNvPr>
          <p:cNvSpPr txBox="1"/>
          <p:nvPr/>
        </p:nvSpPr>
        <p:spPr>
          <a:xfrm>
            <a:off x="7009905" y="3901377"/>
            <a:ext cx="4473358" cy="73866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Figure 7: Scanning electron micrograph of 1 mg/L human fibrinogen polymerized by 1 U/mL thrombin Fibrin (</a:t>
            </a:r>
            <a:r>
              <a:rPr lang="en-US" sz="1400" dirty="0" err="1">
                <a:latin typeface="Arial" panose="020B0604020202020204" pitchFamily="34" charset="0"/>
                <a:cs typeface="Arial" panose="020B0604020202020204" pitchFamily="34" charset="0"/>
              </a:rPr>
              <a:t>Janmey</a:t>
            </a:r>
            <a:r>
              <a:rPr lang="en-US" sz="1400" dirty="0">
                <a:latin typeface="Arial" panose="020B0604020202020204" pitchFamily="34" charset="0"/>
                <a:cs typeface="Arial" panose="020B0604020202020204" pitchFamily="34" charset="0"/>
              </a:rPr>
              <a:t>, 2008)</a:t>
            </a:r>
          </a:p>
        </p:txBody>
      </p:sp>
      <p:grpSp>
        <p:nvGrpSpPr>
          <p:cNvPr id="19" name="Group 18">
            <a:extLst>
              <a:ext uri="{FF2B5EF4-FFF2-40B4-BE49-F238E27FC236}">
                <a16:creationId xmlns:a16="http://schemas.microsoft.com/office/drawing/2014/main" id="{C8818DBB-1891-4E66-894F-2B7273D15E2C}"/>
              </a:ext>
            </a:extLst>
          </p:cNvPr>
          <p:cNvGrpSpPr/>
          <p:nvPr/>
        </p:nvGrpSpPr>
        <p:grpSpPr>
          <a:xfrm>
            <a:off x="229532" y="2215999"/>
            <a:ext cx="6576164" cy="3068961"/>
            <a:chOff x="533746" y="853601"/>
            <a:chExt cx="6576164" cy="3068961"/>
          </a:xfrm>
        </p:grpSpPr>
        <p:sp>
          <p:nvSpPr>
            <p:cNvPr id="20" name="Rectangle 19">
              <a:extLst>
                <a:ext uri="{FF2B5EF4-FFF2-40B4-BE49-F238E27FC236}">
                  <a16:creationId xmlns:a16="http://schemas.microsoft.com/office/drawing/2014/main" id="{B7FD0E29-D1DC-4D94-BDFA-1CDA59AFDBE0}"/>
                </a:ext>
              </a:extLst>
            </p:cNvPr>
            <p:cNvSpPr/>
            <p:nvPr/>
          </p:nvSpPr>
          <p:spPr>
            <a:xfrm>
              <a:off x="1850856" y="3460897"/>
              <a:ext cx="4012329" cy="461665"/>
            </a:xfrm>
            <a:prstGeom prst="rect">
              <a:avLst/>
            </a:prstGeom>
          </p:spPr>
          <p:txBody>
            <a:bodyPr wrap="square">
              <a:spAutoFit/>
            </a:bodyPr>
            <a:lstStyle/>
            <a:p>
              <a:r>
                <a:rPr lang="en-US" sz="2000" dirty="0">
                  <a:latin typeface="Titillium" panose="00000500000000000000" pitchFamily="50" charset="0"/>
                  <a:ea typeface="Calibri" panose="020F0502020204030204" pitchFamily="34" charset="0"/>
                </a:rPr>
                <a:t>Soft materials are </a:t>
              </a:r>
              <a:r>
                <a:rPr lang="en-US" sz="2400" b="1" dirty="0">
                  <a:latin typeface="Titillium" panose="00000500000000000000" pitchFamily="50" charset="0"/>
                  <a:ea typeface="Calibri" panose="020F0502020204030204" pitchFamily="34" charset="0"/>
                </a:rPr>
                <a:t>viscoelastic </a:t>
              </a:r>
              <a:endParaRPr lang="en-US" sz="2000" b="1" dirty="0">
                <a:latin typeface="Titillium" panose="00000500000000000000" pitchFamily="50" charset="0"/>
              </a:endParaRPr>
            </a:p>
          </p:txBody>
        </p:sp>
        <p:grpSp>
          <p:nvGrpSpPr>
            <p:cNvPr id="21" name="Group 20">
              <a:extLst>
                <a:ext uri="{FF2B5EF4-FFF2-40B4-BE49-F238E27FC236}">
                  <a16:creationId xmlns:a16="http://schemas.microsoft.com/office/drawing/2014/main" id="{6632D7DE-40DA-468B-A3D5-8BACCCD5A4EC}"/>
                </a:ext>
              </a:extLst>
            </p:cNvPr>
            <p:cNvGrpSpPr/>
            <p:nvPr/>
          </p:nvGrpSpPr>
          <p:grpSpPr>
            <a:xfrm>
              <a:off x="533746" y="853601"/>
              <a:ext cx="6576164" cy="2159228"/>
              <a:chOff x="533746" y="853601"/>
              <a:chExt cx="6576164" cy="2159228"/>
            </a:xfrm>
          </p:grpSpPr>
          <p:pic>
            <p:nvPicPr>
              <p:cNvPr id="24" name="Picture 23">
                <a:extLst>
                  <a:ext uri="{FF2B5EF4-FFF2-40B4-BE49-F238E27FC236}">
                    <a16:creationId xmlns:a16="http://schemas.microsoft.com/office/drawing/2014/main" id="{B65C3DCE-C5C6-4E62-B279-118E3798C41A}"/>
                  </a:ext>
                </a:extLst>
              </p:cNvPr>
              <p:cNvPicPr>
                <a:picLocks noChangeAspect="1"/>
              </p:cNvPicPr>
              <p:nvPr/>
            </p:nvPicPr>
            <p:blipFill rotWithShape="1">
              <a:blip r:embed="rId4">
                <a:extLst>
                  <a:ext uri="{28A0092B-C50C-407E-A947-70E740481C1C}">
                    <a14:useLocalDpi xmlns:a14="http://schemas.microsoft.com/office/drawing/2010/main" val="0"/>
                  </a:ext>
                </a:extLst>
              </a:blip>
              <a:srcRect b="19200"/>
              <a:stretch/>
            </p:blipFill>
            <p:spPr>
              <a:xfrm>
                <a:off x="626852" y="853601"/>
                <a:ext cx="6111248" cy="2006035"/>
              </a:xfrm>
              <a:prstGeom prst="rect">
                <a:avLst/>
              </a:prstGeom>
            </p:spPr>
          </p:pic>
          <p:sp>
            <p:nvSpPr>
              <p:cNvPr id="23" name="Rectangle 22">
                <a:extLst>
                  <a:ext uri="{FF2B5EF4-FFF2-40B4-BE49-F238E27FC236}">
                    <a16:creationId xmlns:a16="http://schemas.microsoft.com/office/drawing/2014/main" id="{29A078F2-8C62-4144-A907-31C6701A90D8}"/>
                  </a:ext>
                </a:extLst>
              </p:cNvPr>
              <p:cNvSpPr/>
              <p:nvPr/>
            </p:nvSpPr>
            <p:spPr>
              <a:xfrm>
                <a:off x="533746" y="2781997"/>
                <a:ext cx="6576164" cy="230832"/>
              </a:xfrm>
              <a:prstGeom prst="rect">
                <a:avLst/>
              </a:prstGeom>
            </p:spPr>
            <p:txBody>
              <a:bodyPr wrap="square">
                <a:spAutoFit/>
              </a:bodyPr>
              <a:lstStyle/>
              <a:p>
                <a:r>
                  <a:rPr lang="en-US" sz="900" dirty="0">
                    <a:solidFill>
                      <a:schemeClr val="bg1">
                        <a:lumMod val="50000"/>
                      </a:schemeClr>
                    </a:solidFill>
                  </a:rPr>
                  <a:t>https://www.quora.com/What-is-the-relevance-of-Hookes-law-and-Newtons-law-in-the-rheology-of-polymers</a:t>
                </a:r>
              </a:p>
            </p:txBody>
          </p:sp>
        </p:grpSp>
      </p:grpSp>
      <p:sp>
        <p:nvSpPr>
          <p:cNvPr id="32" name="TextBox 31">
            <a:extLst>
              <a:ext uri="{FF2B5EF4-FFF2-40B4-BE49-F238E27FC236}">
                <a16:creationId xmlns:a16="http://schemas.microsoft.com/office/drawing/2014/main" id="{280E2E8E-6205-4C23-9224-0C94D565F9C4}"/>
              </a:ext>
            </a:extLst>
          </p:cNvPr>
          <p:cNvSpPr txBox="1"/>
          <p:nvPr/>
        </p:nvSpPr>
        <p:spPr>
          <a:xfrm>
            <a:off x="574826" y="1028903"/>
            <a:ext cx="5238607" cy="830997"/>
          </a:xfrm>
          <a:prstGeom prst="rect">
            <a:avLst/>
          </a:prstGeom>
          <a:noFill/>
        </p:spPr>
        <p:txBody>
          <a:bodyPr wrap="square" rtlCol="0">
            <a:spAutoFit/>
          </a:bodyPr>
          <a:lstStyle/>
          <a:p>
            <a:pPr algn="ctr"/>
            <a:r>
              <a:rPr lang="en-US" sz="2400" dirty="0">
                <a:latin typeface="ADAM.CG PRO" pitchFamily="50" charset="0"/>
              </a:rPr>
              <a:t>FIBRIN GEL: A VISCOELASTIC MATERIAL</a:t>
            </a:r>
          </a:p>
        </p:txBody>
      </p:sp>
      <p:sp>
        <p:nvSpPr>
          <p:cNvPr id="33" name="TextBox 32">
            <a:extLst>
              <a:ext uri="{FF2B5EF4-FFF2-40B4-BE49-F238E27FC236}">
                <a16:creationId xmlns:a16="http://schemas.microsoft.com/office/drawing/2014/main" id="{985D89E6-4AB0-494C-8BD0-EEA0AF8D4AAE}"/>
              </a:ext>
            </a:extLst>
          </p:cNvPr>
          <p:cNvSpPr txBox="1"/>
          <p:nvPr/>
        </p:nvSpPr>
        <p:spPr>
          <a:xfrm>
            <a:off x="1546642" y="4292179"/>
            <a:ext cx="447335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Figure 6: Viscoelasticity</a:t>
            </a:r>
          </a:p>
        </p:txBody>
      </p:sp>
      <p:sp>
        <p:nvSpPr>
          <p:cNvPr id="34" name="Rectangle 33">
            <a:extLst>
              <a:ext uri="{FF2B5EF4-FFF2-40B4-BE49-F238E27FC236}">
                <a16:creationId xmlns:a16="http://schemas.microsoft.com/office/drawing/2014/main" id="{B1CF0CCF-D610-4827-9315-9E18936A04ED}"/>
              </a:ext>
            </a:extLst>
          </p:cNvPr>
          <p:cNvSpPr/>
          <p:nvPr/>
        </p:nvSpPr>
        <p:spPr>
          <a:xfrm>
            <a:off x="1357579" y="4966060"/>
            <a:ext cx="202775" cy="1672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58C039ED-B58C-4DC3-A2F3-B3C0D7DAC389}"/>
              </a:ext>
            </a:extLst>
          </p:cNvPr>
          <p:cNvSpPr>
            <a:spLocks noGrp="1"/>
          </p:cNvSpPr>
          <p:nvPr>
            <p:ph type="sldNum" sz="quarter" idx="12"/>
          </p:nvPr>
        </p:nvSpPr>
        <p:spPr/>
        <p:txBody>
          <a:bodyPr/>
          <a:lstStyle/>
          <a:p>
            <a:fld id="{FD38A122-9D37-40E4-A343-0621AE7B5863}" type="slidenum">
              <a:rPr lang="en-US" smtClean="0"/>
              <a:t>11</a:t>
            </a:fld>
            <a:endParaRPr lang="en-US"/>
          </a:p>
        </p:txBody>
      </p:sp>
    </p:spTree>
    <p:extLst>
      <p:ext uri="{BB962C8B-B14F-4D97-AF65-F5344CB8AC3E}">
        <p14:creationId xmlns:p14="http://schemas.microsoft.com/office/powerpoint/2010/main" val="132766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F133A25-9C7F-4A80-AAC9-CDA57E6E5CCD}"/>
              </a:ext>
            </a:extLst>
          </p:cNvPr>
          <p:cNvGrpSpPr/>
          <p:nvPr/>
        </p:nvGrpSpPr>
        <p:grpSpPr>
          <a:xfrm>
            <a:off x="649508" y="233071"/>
            <a:ext cx="6614541" cy="3234219"/>
            <a:chOff x="626852" y="152887"/>
            <a:chExt cx="6614541" cy="3234219"/>
          </a:xfrm>
        </p:grpSpPr>
        <p:sp>
          <p:nvSpPr>
            <p:cNvPr id="7" name="Rectangle 6">
              <a:extLst>
                <a:ext uri="{FF2B5EF4-FFF2-40B4-BE49-F238E27FC236}">
                  <a16:creationId xmlns:a16="http://schemas.microsoft.com/office/drawing/2014/main" id="{894928B5-B8E4-432F-B6C4-D5443DD0A2F0}"/>
                </a:ext>
              </a:extLst>
            </p:cNvPr>
            <p:cNvSpPr/>
            <p:nvPr/>
          </p:nvSpPr>
          <p:spPr>
            <a:xfrm>
              <a:off x="1335609" y="2986996"/>
              <a:ext cx="5158650" cy="400110"/>
            </a:xfrm>
            <a:prstGeom prst="rect">
              <a:avLst/>
            </a:prstGeom>
          </p:spPr>
          <p:txBody>
            <a:bodyPr wrap="square">
              <a:spAutoFit/>
            </a:bodyPr>
            <a:lstStyle/>
            <a:p>
              <a:r>
                <a:rPr lang="en-US" sz="2000" b="1" dirty="0">
                  <a:latin typeface="Titillium" panose="00000500000000000000" pitchFamily="50" charset="0"/>
                </a:rPr>
                <a:t>Fibrin and tissues</a:t>
              </a:r>
              <a:r>
                <a:rPr lang="en-US" sz="2000" dirty="0">
                  <a:latin typeface="Titillium" panose="00000500000000000000" pitchFamily="50" charset="0"/>
                </a:rPr>
                <a:t> are </a:t>
              </a:r>
              <a:r>
                <a:rPr lang="en-US" sz="2000" b="1" dirty="0">
                  <a:latin typeface="Titillium" panose="00000500000000000000" pitchFamily="50" charset="0"/>
                </a:rPr>
                <a:t>viscoelastic </a:t>
              </a:r>
              <a:r>
                <a:rPr lang="en-US" sz="2000" dirty="0">
                  <a:latin typeface="Titillium" panose="00000500000000000000" pitchFamily="50" charset="0"/>
                </a:rPr>
                <a:t>materials</a:t>
              </a:r>
              <a:endParaRPr lang="en-US" b="1" dirty="0">
                <a:latin typeface="Titillium" panose="00000500000000000000" pitchFamily="50" charset="0"/>
              </a:endParaRPr>
            </a:p>
          </p:txBody>
        </p:sp>
        <p:grpSp>
          <p:nvGrpSpPr>
            <p:cNvPr id="11" name="Group 10">
              <a:extLst>
                <a:ext uri="{FF2B5EF4-FFF2-40B4-BE49-F238E27FC236}">
                  <a16:creationId xmlns:a16="http://schemas.microsoft.com/office/drawing/2014/main" id="{01A7B3D8-CEFF-442E-B21D-2F8C1805EDD5}"/>
                </a:ext>
              </a:extLst>
            </p:cNvPr>
            <p:cNvGrpSpPr/>
            <p:nvPr/>
          </p:nvGrpSpPr>
          <p:grpSpPr>
            <a:xfrm>
              <a:off x="626852" y="152887"/>
              <a:ext cx="6614541" cy="2787313"/>
              <a:chOff x="626852" y="152887"/>
              <a:chExt cx="6614541" cy="2787313"/>
            </a:xfrm>
          </p:grpSpPr>
          <p:grpSp>
            <p:nvGrpSpPr>
              <p:cNvPr id="10" name="Group 9">
                <a:extLst>
                  <a:ext uri="{FF2B5EF4-FFF2-40B4-BE49-F238E27FC236}">
                    <a16:creationId xmlns:a16="http://schemas.microsoft.com/office/drawing/2014/main" id="{B6AC1EC9-760D-49C1-872D-AA30C2D24C37}"/>
                  </a:ext>
                </a:extLst>
              </p:cNvPr>
              <p:cNvGrpSpPr/>
              <p:nvPr/>
            </p:nvGrpSpPr>
            <p:grpSpPr>
              <a:xfrm>
                <a:off x="626852" y="152887"/>
                <a:ext cx="6614541" cy="2706749"/>
                <a:chOff x="582224" y="135331"/>
                <a:chExt cx="6614541" cy="2706749"/>
              </a:xfrm>
            </p:grpSpPr>
            <p:pic>
              <p:nvPicPr>
                <p:cNvPr id="4" name="Picture 3">
                  <a:extLst>
                    <a:ext uri="{FF2B5EF4-FFF2-40B4-BE49-F238E27FC236}">
                      <a16:creationId xmlns:a16="http://schemas.microsoft.com/office/drawing/2014/main" id="{6756A685-CAA2-4EC4-80DA-31BC6F76A62B}"/>
                    </a:ext>
                  </a:extLst>
                </p:cNvPr>
                <p:cNvPicPr>
                  <a:picLocks noChangeAspect="1"/>
                </p:cNvPicPr>
                <p:nvPr/>
              </p:nvPicPr>
              <p:blipFill rotWithShape="1">
                <a:blip r:embed="rId3">
                  <a:extLst>
                    <a:ext uri="{28A0092B-C50C-407E-A947-70E740481C1C}">
                      <a14:useLocalDpi xmlns:a14="http://schemas.microsoft.com/office/drawing/2010/main" val="0"/>
                    </a:ext>
                  </a:extLst>
                </a:blip>
                <a:srcRect b="19200"/>
                <a:stretch/>
              </p:blipFill>
              <p:spPr>
                <a:xfrm>
                  <a:off x="582224" y="836045"/>
                  <a:ext cx="6111248" cy="2006035"/>
                </a:xfrm>
                <a:prstGeom prst="rect">
                  <a:avLst/>
                </a:prstGeom>
              </p:spPr>
            </p:pic>
            <p:grpSp>
              <p:nvGrpSpPr>
                <p:cNvPr id="3" name="Group 2">
                  <a:extLst>
                    <a:ext uri="{FF2B5EF4-FFF2-40B4-BE49-F238E27FC236}">
                      <a16:creationId xmlns:a16="http://schemas.microsoft.com/office/drawing/2014/main" id="{21EAFA58-D5A6-41E3-823F-44D500BCC9BE}"/>
                    </a:ext>
                  </a:extLst>
                </p:cNvPr>
                <p:cNvGrpSpPr/>
                <p:nvPr/>
              </p:nvGrpSpPr>
              <p:grpSpPr>
                <a:xfrm>
                  <a:off x="1949173" y="135331"/>
                  <a:ext cx="5247592" cy="573354"/>
                  <a:chOff x="1949173" y="135331"/>
                  <a:chExt cx="5247592" cy="573354"/>
                </a:xfrm>
              </p:grpSpPr>
              <p:sp>
                <p:nvSpPr>
                  <p:cNvPr id="5" name="Rectangle 4">
                    <a:extLst>
                      <a:ext uri="{FF2B5EF4-FFF2-40B4-BE49-F238E27FC236}">
                        <a16:creationId xmlns:a16="http://schemas.microsoft.com/office/drawing/2014/main" id="{4A02D2A0-CE75-4964-9C31-78DBE92FAEEE}"/>
                      </a:ext>
                    </a:extLst>
                  </p:cNvPr>
                  <p:cNvSpPr/>
                  <p:nvPr/>
                </p:nvSpPr>
                <p:spPr>
                  <a:xfrm>
                    <a:off x="1949173" y="662966"/>
                    <a:ext cx="3280931"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EE468A-2CBC-4269-9157-EFC80DB3F123}"/>
                      </a:ext>
                    </a:extLst>
                  </p:cNvPr>
                  <p:cNvSpPr txBox="1"/>
                  <p:nvPr/>
                </p:nvSpPr>
                <p:spPr>
                  <a:xfrm>
                    <a:off x="1989335" y="135331"/>
                    <a:ext cx="5207430" cy="523220"/>
                  </a:xfrm>
                  <a:prstGeom prst="rect">
                    <a:avLst/>
                  </a:prstGeom>
                  <a:noFill/>
                </p:spPr>
                <p:txBody>
                  <a:bodyPr wrap="square" rtlCol="0">
                    <a:spAutoFit/>
                  </a:bodyPr>
                  <a:lstStyle/>
                  <a:p>
                    <a:r>
                      <a:rPr lang="en-US" sz="2800" dirty="0">
                        <a:latin typeface="ADAM.CG PRO" pitchFamily="50" charset="0"/>
                      </a:rPr>
                      <a:t>VISCOELASTICITY</a:t>
                    </a:r>
                  </a:p>
                </p:txBody>
              </p:sp>
            </p:grpSp>
          </p:grpSp>
          <p:sp>
            <p:nvSpPr>
              <p:cNvPr id="8" name="Rectangle 7">
                <a:extLst>
                  <a:ext uri="{FF2B5EF4-FFF2-40B4-BE49-F238E27FC236}">
                    <a16:creationId xmlns:a16="http://schemas.microsoft.com/office/drawing/2014/main" id="{B8BFC638-74CC-4816-BCB7-73E6B1A7E2CF}"/>
                  </a:ext>
                </a:extLst>
              </p:cNvPr>
              <p:cNvSpPr/>
              <p:nvPr/>
            </p:nvSpPr>
            <p:spPr>
              <a:xfrm>
                <a:off x="626852" y="2709368"/>
                <a:ext cx="6576164" cy="230832"/>
              </a:xfrm>
              <a:prstGeom prst="rect">
                <a:avLst/>
              </a:prstGeom>
            </p:spPr>
            <p:txBody>
              <a:bodyPr wrap="square">
                <a:spAutoFit/>
              </a:bodyPr>
              <a:lstStyle/>
              <a:p>
                <a:r>
                  <a:rPr lang="en-US" sz="900" dirty="0">
                    <a:solidFill>
                      <a:schemeClr val="bg1">
                        <a:lumMod val="50000"/>
                      </a:schemeClr>
                    </a:solidFill>
                  </a:rPr>
                  <a:t>https://www.quora.com/What-is-the-relevance-of-Hookes-law-and-Newtons-law-in-the-rheology-of-polymers</a:t>
                </a:r>
              </a:p>
            </p:txBody>
          </p:sp>
        </p:grpSp>
      </p:grpSp>
      <p:sp>
        <p:nvSpPr>
          <p:cNvPr id="2" name="Rectangle 1">
            <a:extLst>
              <a:ext uri="{FF2B5EF4-FFF2-40B4-BE49-F238E27FC236}">
                <a16:creationId xmlns:a16="http://schemas.microsoft.com/office/drawing/2014/main" id="{815ED7F1-8962-49DB-8D5C-170020614DBB}"/>
              </a:ext>
            </a:extLst>
          </p:cNvPr>
          <p:cNvSpPr/>
          <p:nvPr/>
        </p:nvSpPr>
        <p:spPr>
          <a:xfrm>
            <a:off x="277672" y="6239953"/>
            <a:ext cx="11564543" cy="549189"/>
          </a:xfrm>
          <a:prstGeom prst="rect">
            <a:avLst/>
          </a:prstGeom>
        </p:spPr>
        <p:txBody>
          <a:bodyPr wrap="square">
            <a:spAutoFit/>
          </a:bodyPr>
          <a:lstStyle/>
          <a:p>
            <a:pPr marL="457200" marR="0" indent="-457200">
              <a:lnSpc>
                <a:spcPct val="107000"/>
              </a:lnSpc>
              <a:spcBef>
                <a:spcPts val="0"/>
              </a:spcBef>
              <a:spcAft>
                <a:spcPts val="800"/>
              </a:spcAft>
            </a:pPr>
            <a:r>
              <a:rPr lang="en-US" sz="1050" dirty="0">
                <a:solidFill>
                  <a:schemeClr val="bg2">
                    <a:lumMod val="50000"/>
                  </a:schemeClr>
                </a:solidFill>
                <a:ea typeface="Calibri" panose="020F0502020204030204" pitchFamily="34" charset="0"/>
                <a:cs typeface="Times New Roman" panose="02020603050405020304" pitchFamily="18" charset="0"/>
              </a:rPr>
              <a:t>Vincent, J. (1982). </a:t>
            </a:r>
            <a:r>
              <a:rPr lang="en-US" sz="1050" i="1" dirty="0">
                <a:solidFill>
                  <a:schemeClr val="bg2">
                    <a:lumMod val="50000"/>
                  </a:schemeClr>
                </a:solidFill>
                <a:ea typeface="Calibri" panose="020F0502020204030204" pitchFamily="34" charset="0"/>
                <a:cs typeface="Times New Roman" panose="02020603050405020304" pitchFamily="18" charset="0"/>
              </a:rPr>
              <a:t>Structural Biomaterials.</a:t>
            </a:r>
            <a:r>
              <a:rPr lang="en-US" sz="1050" dirty="0">
                <a:solidFill>
                  <a:schemeClr val="bg2">
                    <a:lumMod val="50000"/>
                  </a:schemeClr>
                </a:solidFill>
                <a:ea typeface="Calibri" panose="020F0502020204030204" pitchFamily="34" charset="0"/>
                <a:cs typeface="Times New Roman" panose="02020603050405020304" pitchFamily="18" charset="0"/>
              </a:rPr>
              <a:t> Palgrave Macmillan UK.</a:t>
            </a:r>
          </a:p>
          <a:p>
            <a:pPr marL="457200" marR="0" indent="-457200">
              <a:lnSpc>
                <a:spcPct val="107000"/>
              </a:lnSpc>
              <a:spcBef>
                <a:spcPts val="0"/>
              </a:spcBef>
              <a:spcAft>
                <a:spcPts val="800"/>
              </a:spcAft>
            </a:pPr>
            <a:r>
              <a:rPr lang="en-US" sz="1050" dirty="0">
                <a:solidFill>
                  <a:schemeClr val="bg2">
                    <a:lumMod val="50000"/>
                  </a:schemeClr>
                </a:solidFill>
              </a:rPr>
              <a:t>Mizuno, D., Head, D., </a:t>
            </a:r>
            <a:r>
              <a:rPr lang="en-US" sz="1050" dirty="0" err="1">
                <a:solidFill>
                  <a:schemeClr val="bg2">
                    <a:lumMod val="50000"/>
                  </a:schemeClr>
                </a:solidFill>
              </a:rPr>
              <a:t>MacKintosh</a:t>
            </a:r>
            <a:r>
              <a:rPr lang="en-US" sz="1050" dirty="0">
                <a:solidFill>
                  <a:schemeClr val="bg2">
                    <a:lumMod val="50000"/>
                  </a:schemeClr>
                </a:solidFill>
              </a:rPr>
              <a:t>, F., &amp; Schmidt, C. (2008). Active and Passive </a:t>
            </a:r>
            <a:r>
              <a:rPr lang="en-US" sz="1050" dirty="0" err="1">
                <a:solidFill>
                  <a:schemeClr val="bg2">
                    <a:lumMod val="50000"/>
                  </a:schemeClr>
                </a:solidFill>
              </a:rPr>
              <a:t>Microrheology</a:t>
            </a:r>
            <a:r>
              <a:rPr lang="en-US" sz="1050" dirty="0">
                <a:solidFill>
                  <a:schemeClr val="bg2">
                    <a:lumMod val="50000"/>
                  </a:schemeClr>
                </a:solidFill>
              </a:rPr>
              <a:t> in Equilibrium and Nonequilibrium Systems. </a:t>
            </a:r>
            <a:r>
              <a:rPr lang="en-US" sz="1050" i="1" dirty="0">
                <a:solidFill>
                  <a:schemeClr val="bg2">
                    <a:lumMod val="50000"/>
                  </a:schemeClr>
                </a:solidFill>
              </a:rPr>
              <a:t>Macromolecules</a:t>
            </a:r>
            <a:r>
              <a:rPr lang="en-US" sz="1050" dirty="0">
                <a:solidFill>
                  <a:schemeClr val="bg2">
                    <a:lumMod val="50000"/>
                  </a:schemeClr>
                </a:solidFill>
              </a:rPr>
              <a:t>, 7194–7202</a:t>
            </a:r>
            <a:endParaRPr lang="en-US" sz="1050" dirty="0">
              <a:solidFill>
                <a:schemeClr val="bg2">
                  <a:lumMod val="50000"/>
                </a:schemeClr>
              </a:solidFill>
              <a:effectLst/>
              <a:ea typeface="Calibri" panose="020F0502020204030204" pitchFamily="34" charset="0"/>
              <a:cs typeface="Times New Roman" panose="02020603050405020304" pitchFamily="18" charset="0"/>
            </a:endParaRPr>
          </a:p>
        </p:txBody>
      </p:sp>
      <p:grpSp>
        <p:nvGrpSpPr>
          <p:cNvPr id="12" name="Group 11">
            <a:extLst>
              <a:ext uri="{FF2B5EF4-FFF2-40B4-BE49-F238E27FC236}">
                <a16:creationId xmlns:a16="http://schemas.microsoft.com/office/drawing/2014/main" id="{C354CFFD-B1F1-4959-974F-966D2C2274B6}"/>
              </a:ext>
            </a:extLst>
          </p:cNvPr>
          <p:cNvGrpSpPr/>
          <p:nvPr/>
        </p:nvGrpSpPr>
        <p:grpSpPr>
          <a:xfrm>
            <a:off x="7410786" y="233071"/>
            <a:ext cx="4356465" cy="1129392"/>
            <a:chOff x="7121302" y="335237"/>
            <a:chExt cx="4356465" cy="1129392"/>
          </a:xfrm>
        </p:grpSpPr>
        <p:sp>
          <p:nvSpPr>
            <p:cNvPr id="13" name="Rectangle 12">
              <a:extLst>
                <a:ext uri="{FF2B5EF4-FFF2-40B4-BE49-F238E27FC236}">
                  <a16:creationId xmlns:a16="http://schemas.microsoft.com/office/drawing/2014/main" id="{C21E4ADC-3D0E-492E-97E8-AB0766463F56}"/>
                </a:ext>
              </a:extLst>
            </p:cNvPr>
            <p:cNvSpPr/>
            <p:nvPr/>
          </p:nvSpPr>
          <p:spPr>
            <a:xfrm>
              <a:off x="7121302" y="879854"/>
              <a:ext cx="4356465" cy="584775"/>
            </a:xfrm>
            <a:prstGeom prst="rect">
              <a:avLst/>
            </a:prstGeom>
          </p:spPr>
          <p:txBody>
            <a:bodyPr wrap="square">
              <a:spAutoFit/>
            </a:bodyPr>
            <a:lstStyle/>
            <a:p>
              <a:pPr algn="ctr"/>
              <a:r>
                <a:rPr lang="en-US" sz="1600" dirty="0">
                  <a:solidFill>
                    <a:srgbClr val="333333"/>
                  </a:solidFill>
                  <a:latin typeface="ADAM.CG PRO" pitchFamily="50" charset="0"/>
                </a:rPr>
                <a:t>study of flow and deformation of materials under applied forces</a:t>
              </a:r>
              <a:endParaRPr lang="en-US" sz="1600" dirty="0">
                <a:latin typeface="ADAM.CG PRO" pitchFamily="50" charset="0"/>
              </a:endParaRPr>
            </a:p>
          </p:txBody>
        </p:sp>
        <p:grpSp>
          <p:nvGrpSpPr>
            <p:cNvPr id="9" name="Group 8">
              <a:extLst>
                <a:ext uri="{FF2B5EF4-FFF2-40B4-BE49-F238E27FC236}">
                  <a16:creationId xmlns:a16="http://schemas.microsoft.com/office/drawing/2014/main" id="{0DB46BC0-0C45-4B07-B790-B42183B12297}"/>
                </a:ext>
              </a:extLst>
            </p:cNvPr>
            <p:cNvGrpSpPr/>
            <p:nvPr/>
          </p:nvGrpSpPr>
          <p:grpSpPr>
            <a:xfrm>
              <a:off x="7721806" y="335237"/>
              <a:ext cx="2909804" cy="560009"/>
              <a:chOff x="7721806" y="335237"/>
              <a:chExt cx="2909804" cy="560009"/>
            </a:xfrm>
          </p:grpSpPr>
          <p:sp>
            <p:nvSpPr>
              <p:cNvPr id="14" name="Rectangle 13">
                <a:extLst>
                  <a:ext uri="{FF2B5EF4-FFF2-40B4-BE49-F238E27FC236}">
                    <a16:creationId xmlns:a16="http://schemas.microsoft.com/office/drawing/2014/main" id="{58150B80-323D-4401-BA4A-C054442D264C}"/>
                  </a:ext>
                </a:extLst>
              </p:cNvPr>
              <p:cNvSpPr/>
              <p:nvPr/>
            </p:nvSpPr>
            <p:spPr>
              <a:xfrm>
                <a:off x="7721806" y="849527"/>
                <a:ext cx="2162563"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CAC6B8D-E649-4DFC-AA8B-EB4AC311EF2A}"/>
                  </a:ext>
                </a:extLst>
              </p:cNvPr>
              <p:cNvSpPr txBox="1"/>
              <p:nvPr/>
            </p:nvSpPr>
            <p:spPr>
              <a:xfrm>
                <a:off x="7803694" y="335237"/>
                <a:ext cx="2827916" cy="523220"/>
              </a:xfrm>
              <a:prstGeom prst="rect">
                <a:avLst/>
              </a:prstGeom>
              <a:noFill/>
            </p:spPr>
            <p:txBody>
              <a:bodyPr wrap="square" rtlCol="0">
                <a:spAutoFit/>
              </a:bodyPr>
              <a:lstStyle/>
              <a:p>
                <a:r>
                  <a:rPr lang="en-US" sz="2800" dirty="0">
                    <a:latin typeface="ADAM.CG PRO" pitchFamily="50" charset="0"/>
                  </a:rPr>
                  <a:t>rheology</a:t>
                </a:r>
              </a:p>
            </p:txBody>
          </p:sp>
        </p:grpSp>
      </p:grpSp>
      <p:sp>
        <p:nvSpPr>
          <p:cNvPr id="26" name="Slide Number Placeholder 25">
            <a:extLst>
              <a:ext uri="{FF2B5EF4-FFF2-40B4-BE49-F238E27FC236}">
                <a16:creationId xmlns:a16="http://schemas.microsoft.com/office/drawing/2014/main" id="{C50F709A-EA32-4767-8F1B-70620350C4C9}"/>
              </a:ext>
            </a:extLst>
          </p:cNvPr>
          <p:cNvSpPr>
            <a:spLocks noGrp="1"/>
          </p:cNvSpPr>
          <p:nvPr>
            <p:ph type="sldNum" sz="quarter" idx="12"/>
          </p:nvPr>
        </p:nvSpPr>
        <p:spPr/>
        <p:txBody>
          <a:bodyPr/>
          <a:lstStyle/>
          <a:p>
            <a:fld id="{FD38A122-9D37-40E4-A343-0621AE7B5863}" type="slidenum">
              <a:rPr lang="en-US" smtClean="0"/>
              <a:t>12</a:t>
            </a:fld>
            <a:endParaRPr lang="en-US"/>
          </a:p>
        </p:txBody>
      </p:sp>
      <p:grpSp>
        <p:nvGrpSpPr>
          <p:cNvPr id="30" name="Group 29">
            <a:extLst>
              <a:ext uri="{FF2B5EF4-FFF2-40B4-BE49-F238E27FC236}">
                <a16:creationId xmlns:a16="http://schemas.microsoft.com/office/drawing/2014/main" id="{E2CE8644-9CA8-4FD9-B958-CB058096D164}"/>
              </a:ext>
            </a:extLst>
          </p:cNvPr>
          <p:cNvGrpSpPr/>
          <p:nvPr/>
        </p:nvGrpSpPr>
        <p:grpSpPr>
          <a:xfrm>
            <a:off x="7879986" y="1380037"/>
            <a:ext cx="3814598" cy="2143215"/>
            <a:chOff x="7879986" y="1380037"/>
            <a:chExt cx="3814598" cy="2143215"/>
          </a:xfrm>
        </p:grpSpPr>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2A3FB9F-D708-4E2C-9537-A70BD3180998}"/>
                    </a:ext>
                  </a:extLst>
                </p:cNvPr>
                <p:cNvSpPr/>
                <p:nvPr/>
              </p:nvSpPr>
              <p:spPr>
                <a:xfrm>
                  <a:off x="7879986" y="1380037"/>
                  <a:ext cx="3814598" cy="2143215"/>
                </a:xfrm>
                <a:prstGeom prst="rect">
                  <a:avLst/>
                </a:prstGeom>
              </p:spPr>
              <p:txBody>
                <a:bodyPr wrap="square">
                  <a:spAutoFit/>
                </a:bodyPr>
                <a:lstStyle/>
                <a:p>
                  <a:r>
                    <a:rPr lang="en-US" sz="1600" dirty="0">
                      <a:latin typeface="Titillium" panose="00000500000000000000" pitchFamily="50" charset="0"/>
                      <a:ea typeface="Calibri" panose="020F0502020204030204" pitchFamily="34" charset="0"/>
                    </a:rPr>
                    <a:t>The complex shear modulus</a:t>
                  </a:r>
                </a:p>
                <a:p>
                  <a14:m>
                    <m:oMath xmlns:m="http://schemas.openxmlformats.org/officeDocument/2006/math">
                      <m:sSup>
                        <m:sSupPr>
                          <m:ctrlPr>
                            <a:rPr lang="en-US" sz="1600" i="1">
                              <a:latin typeface="Cambria Math" panose="02040503050406030204" pitchFamily="18" charset="0"/>
                              <a:cs typeface="Times New Roman" panose="02020603050405020304" pitchFamily="18" charset="0"/>
                            </a:rPr>
                          </m:ctrlPr>
                        </m:sSupPr>
                        <m:e>
                          <m:r>
                            <a:rPr lang="en-US" sz="1600" i="1">
                              <a:latin typeface="Cambria Math" panose="02040503050406030204" pitchFamily="18" charset="0"/>
                              <a:ea typeface="Calibri" panose="020F0502020204030204" pitchFamily="34" charset="0"/>
                              <a:cs typeface="Times New Roman" panose="02020603050405020304" pitchFamily="18" charset="0"/>
                            </a:rPr>
                            <m:t>𝐺</m:t>
                          </m:r>
                        </m:e>
                        <m:sup>
                          <m:r>
                            <a:rPr lang="en-US" sz="1600" i="1">
                              <a:latin typeface="Cambria Math" panose="02040503050406030204" pitchFamily="18" charset="0"/>
                              <a:ea typeface="Calibri" panose="020F0502020204030204" pitchFamily="34" charset="0"/>
                              <a:cs typeface="Times New Roman" panose="02020603050405020304" pitchFamily="18" charset="0"/>
                            </a:rPr>
                            <m:t>∗</m:t>
                          </m:r>
                        </m:sup>
                      </m:sSup>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libri" panose="020F0502020204030204" pitchFamily="34" charset="0"/>
                              <a:cs typeface="Times New Roman" panose="02020603050405020304" pitchFamily="18" charset="0"/>
                            </a:rPr>
                            <m:t>𝜔</m:t>
                          </m:r>
                        </m:e>
                      </m:d>
                      <m:r>
                        <a:rPr lang="en-US" sz="1600" i="1">
                          <a:latin typeface="Cambria Math" panose="02040503050406030204" pitchFamily="18" charset="0"/>
                          <a:ea typeface="Calibri" panose="020F0502020204030204" pitchFamily="34" charset="0"/>
                          <a:cs typeface="Times New Roman" panose="02020603050405020304" pitchFamily="18" charset="0"/>
                        </a:rPr>
                        <m:t>= </m:t>
                      </m:r>
                      <m:sSup>
                        <m:sSupPr>
                          <m:ctrlPr>
                            <a:rPr lang="en-US" sz="1600" i="1">
                              <a:latin typeface="Cambria Math" panose="02040503050406030204" pitchFamily="18" charset="0"/>
                              <a:cs typeface="Times New Roman" panose="02020603050405020304" pitchFamily="18" charset="0"/>
                            </a:rPr>
                          </m:ctrlPr>
                        </m:sSupPr>
                        <m:e>
                          <m:r>
                            <a:rPr lang="en-US" sz="1600" i="1">
                              <a:latin typeface="Cambria Math" panose="02040503050406030204" pitchFamily="18" charset="0"/>
                              <a:ea typeface="Calibri" panose="020F0502020204030204" pitchFamily="34" charset="0"/>
                              <a:cs typeface="Times New Roman" panose="02020603050405020304" pitchFamily="18" charset="0"/>
                            </a:rPr>
                            <m:t>𝐺</m:t>
                          </m:r>
                        </m:e>
                        <m:sup>
                          <m:r>
                            <a:rPr lang="en-US" sz="1600" i="1">
                              <a:latin typeface="Cambria Math" panose="02040503050406030204" pitchFamily="18" charset="0"/>
                              <a:ea typeface="Calibri" panose="020F0502020204030204" pitchFamily="34" charset="0"/>
                              <a:cs typeface="Times New Roman" panose="02020603050405020304" pitchFamily="18" charset="0"/>
                            </a:rPr>
                            <m:t>′</m:t>
                          </m:r>
                        </m:sup>
                      </m:sSup>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libri" panose="020F0502020204030204" pitchFamily="34" charset="0"/>
                              <a:cs typeface="Times New Roman" panose="02020603050405020304" pitchFamily="18" charset="0"/>
                            </a:rPr>
                            <m:t>𝜔</m:t>
                          </m:r>
                        </m:e>
                      </m:d>
                      <m:r>
                        <a:rPr lang="en-US" sz="1600" i="1">
                          <a:latin typeface="Cambria Math" panose="02040503050406030204" pitchFamily="18" charset="0"/>
                          <a:ea typeface="Calibri" panose="020F0502020204030204" pitchFamily="34" charset="0"/>
                          <a:cs typeface="Times New Roman" panose="02020603050405020304" pitchFamily="18" charset="0"/>
                        </a:rPr>
                        <m:t>+ </m:t>
                      </m:r>
                      <m:sSup>
                        <m:sSupPr>
                          <m:ctrlPr>
                            <a:rPr lang="en-US" sz="1600" i="1">
                              <a:latin typeface="Cambria Math" panose="02040503050406030204" pitchFamily="18" charset="0"/>
                              <a:cs typeface="Times New Roman" panose="02020603050405020304" pitchFamily="18" charset="0"/>
                            </a:rPr>
                          </m:ctrlPr>
                        </m:sSupPr>
                        <m:e>
                          <m:r>
                            <a:rPr lang="en-US" sz="1600" i="1">
                              <a:latin typeface="Cambria Math" panose="02040503050406030204" pitchFamily="18" charset="0"/>
                              <a:ea typeface="Calibri" panose="020F0502020204030204" pitchFamily="34" charset="0"/>
                              <a:cs typeface="Times New Roman" panose="02020603050405020304" pitchFamily="18" charset="0"/>
                            </a:rPr>
                            <m:t>𝑖𝐺</m:t>
                          </m:r>
                        </m:e>
                        <m:sup>
                          <m:r>
                            <a:rPr lang="en-US" sz="1600" i="1">
                              <a:latin typeface="Cambria Math" panose="02040503050406030204" pitchFamily="18" charset="0"/>
                              <a:ea typeface="Calibri" panose="020F0502020204030204" pitchFamily="34" charset="0"/>
                              <a:cs typeface="Times New Roman" panose="02020603050405020304" pitchFamily="18" charset="0"/>
                            </a:rPr>
                            <m:t>"</m:t>
                          </m:r>
                        </m:sup>
                      </m:sSup>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libri" panose="020F0502020204030204" pitchFamily="34" charset="0"/>
                              <a:cs typeface="Times New Roman" panose="02020603050405020304" pitchFamily="18" charset="0"/>
                            </a:rPr>
                            <m:t>𝜔</m:t>
                          </m:r>
                        </m:e>
                      </m:d>
                    </m:oMath>
                  </a14:m>
                  <a:r>
                    <a:rPr lang="en-US" sz="1600" dirty="0">
                      <a:latin typeface="Titillium" panose="00000500000000000000" pitchFamily="50" charset="0"/>
                      <a:ea typeface="Calibri" panose="020F0502020204030204" pitchFamily="34" charset="0"/>
                    </a:rPr>
                    <a:t> </a:t>
                  </a:r>
                </a:p>
                <a:p>
                  <a:endParaRPr lang="en-US" sz="1600" i="1" dirty="0">
                    <a:latin typeface="Titillium" panose="00000500000000000000" pitchFamily="50" charset="0"/>
                    <a:cs typeface="Times New Roman" panose="02020603050405020304" pitchFamily="18" charset="0"/>
                  </a:endParaRPr>
                </a:p>
                <a:p>
                  <a14:m>
                    <m:oMath xmlns:m="http://schemas.openxmlformats.org/officeDocument/2006/math">
                      <m:sSup>
                        <m:sSupPr>
                          <m:ctrlPr>
                            <a:rPr lang="en-US" sz="1600" i="1">
                              <a:latin typeface="Cambria Math" panose="02040503050406030204" pitchFamily="18" charset="0"/>
                              <a:cs typeface="Times New Roman" panose="02020603050405020304" pitchFamily="18" charset="0"/>
                            </a:rPr>
                          </m:ctrlPr>
                        </m:sSupPr>
                        <m:e>
                          <m:r>
                            <a:rPr lang="en-US" sz="1600" i="1">
                              <a:latin typeface="Cambria Math" panose="02040503050406030204" pitchFamily="18" charset="0"/>
                              <a:ea typeface="Calibri" panose="020F0502020204030204" pitchFamily="34" charset="0"/>
                              <a:cs typeface="Times New Roman" panose="02020603050405020304" pitchFamily="18" charset="0"/>
                            </a:rPr>
                            <m:t>𝐺</m:t>
                          </m:r>
                        </m:e>
                        <m:sup>
                          <m:r>
                            <a:rPr lang="en-US" sz="1600" i="1">
                              <a:latin typeface="Cambria Math" panose="02040503050406030204" pitchFamily="18" charset="0"/>
                              <a:ea typeface="Calibri" panose="020F0502020204030204" pitchFamily="34" charset="0"/>
                              <a:cs typeface="Times New Roman" panose="02020603050405020304" pitchFamily="18" charset="0"/>
                            </a:rPr>
                            <m:t>′</m:t>
                          </m:r>
                        </m:sup>
                      </m:sSup>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libri" panose="020F0502020204030204" pitchFamily="34" charset="0"/>
                              <a:cs typeface="Times New Roman" panose="02020603050405020304" pitchFamily="18" charset="0"/>
                            </a:rPr>
                            <m:t>𝜔</m:t>
                          </m:r>
                        </m:e>
                      </m:d>
                    </m:oMath>
                  </a14:m>
                  <a:r>
                    <a:rPr lang="en-US" sz="1600" dirty="0">
                      <a:latin typeface="Titillium" panose="00000500000000000000" pitchFamily="50" charset="0"/>
                      <a:ea typeface="Calibri" panose="020F0502020204030204" pitchFamily="34" charset="0"/>
                    </a:rPr>
                    <a:t> </a:t>
                  </a:r>
                  <a:r>
                    <a:rPr lang="en-US" sz="1600" b="1" dirty="0">
                      <a:latin typeface="Titillium" panose="00000500000000000000" pitchFamily="50" charset="0"/>
                      <a:ea typeface="Calibri" panose="020F0502020204030204" pitchFamily="34" charset="0"/>
                    </a:rPr>
                    <a:t>Elastic/Storage modulus</a:t>
                  </a:r>
                </a:p>
                <a:p>
                  <a:r>
                    <a:rPr lang="en-US" sz="1600" dirty="0">
                      <a:latin typeface="Titillium" panose="00000500000000000000" pitchFamily="50" charset="0"/>
                      <a:ea typeface="Calibri" panose="020F0502020204030204" pitchFamily="34" charset="0"/>
                    </a:rPr>
                    <a:t>measures </a:t>
                  </a:r>
                  <a:r>
                    <a:rPr lang="en-US" sz="1600" b="1" dirty="0">
                      <a:latin typeface="Titillium" panose="00000500000000000000" pitchFamily="50" charset="0"/>
                      <a:ea typeface="Calibri" panose="020F0502020204030204" pitchFamily="34" charset="0"/>
                    </a:rPr>
                    <a:t>solid-like</a:t>
                  </a:r>
                  <a:r>
                    <a:rPr lang="en-US" sz="1600" dirty="0">
                      <a:latin typeface="Titillium" panose="00000500000000000000" pitchFamily="50" charset="0"/>
                      <a:ea typeface="Calibri" panose="020F0502020204030204" pitchFamily="34" charset="0"/>
                    </a:rPr>
                    <a:t> responses</a:t>
                  </a:r>
                </a:p>
                <a:p>
                  <a:endParaRPr lang="en-US" sz="1600" dirty="0">
                    <a:latin typeface="Titillium" panose="00000500000000000000" pitchFamily="50" charset="0"/>
                    <a:ea typeface="Calibri" panose="020F0502020204030204" pitchFamily="34" charset="0"/>
                  </a:endParaRPr>
                </a:p>
                <a:p>
                  <a14:m>
                    <m:oMath xmlns:m="http://schemas.openxmlformats.org/officeDocument/2006/math">
                      <m:sSup>
                        <m:sSupPr>
                          <m:ctrlPr>
                            <a:rPr lang="en-US" sz="1600" i="1">
                              <a:latin typeface="Cambria Math" panose="02040503050406030204" pitchFamily="18" charset="0"/>
                              <a:cs typeface="Times New Roman" panose="02020603050405020304" pitchFamily="18" charset="0"/>
                            </a:rPr>
                          </m:ctrlPr>
                        </m:sSupPr>
                        <m:e>
                          <m:r>
                            <a:rPr lang="en-US" sz="1600" i="1">
                              <a:latin typeface="Cambria Math" panose="02040503050406030204" pitchFamily="18" charset="0"/>
                              <a:ea typeface="Calibri" panose="020F0502020204030204" pitchFamily="34" charset="0"/>
                              <a:cs typeface="Times New Roman" panose="02020603050405020304" pitchFamily="18" charset="0"/>
                            </a:rPr>
                            <m:t>𝐺</m:t>
                          </m:r>
                        </m:e>
                        <m:sup>
                          <m:r>
                            <a:rPr lang="en-US" sz="1600" i="1">
                              <a:latin typeface="Cambria Math" panose="02040503050406030204" pitchFamily="18" charset="0"/>
                              <a:ea typeface="Calibri" panose="020F0502020204030204" pitchFamily="34" charset="0"/>
                              <a:cs typeface="Times New Roman" panose="02020603050405020304" pitchFamily="18" charset="0"/>
                            </a:rPr>
                            <m:t>"</m:t>
                          </m:r>
                        </m:sup>
                      </m:sSup>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libri" panose="020F0502020204030204" pitchFamily="34" charset="0"/>
                              <a:cs typeface="Times New Roman" panose="02020603050405020304" pitchFamily="18" charset="0"/>
                            </a:rPr>
                            <m:t>𝜔</m:t>
                          </m:r>
                        </m:e>
                      </m:d>
                    </m:oMath>
                  </a14:m>
                  <a:r>
                    <a:rPr lang="en-US" sz="1600" dirty="0">
                      <a:latin typeface="Titillium" panose="00000500000000000000" pitchFamily="50" charset="0"/>
                      <a:ea typeface="Times New Roman" panose="02020603050405020304" pitchFamily="18" charset="0"/>
                    </a:rPr>
                    <a:t> </a:t>
                  </a:r>
                  <a:r>
                    <a:rPr lang="en-US" sz="1600" b="1" dirty="0">
                      <a:latin typeface="Titillium" panose="00000500000000000000" pitchFamily="50" charset="0"/>
                      <a:ea typeface="Times New Roman" panose="02020603050405020304" pitchFamily="18" charset="0"/>
                    </a:rPr>
                    <a:t>Loss/Viscous Modulus</a:t>
                  </a:r>
                </a:p>
                <a:p>
                  <a:r>
                    <a:rPr lang="en-US" sz="1600" dirty="0">
                      <a:latin typeface="Titillium" panose="00000500000000000000" pitchFamily="50" charset="0"/>
                      <a:ea typeface="Calibri" panose="020F0502020204030204" pitchFamily="34" charset="0"/>
                    </a:rPr>
                    <a:t>measures </a:t>
                  </a:r>
                  <a:r>
                    <a:rPr lang="en-US" sz="1600" b="1" dirty="0">
                      <a:latin typeface="Titillium" panose="00000500000000000000" pitchFamily="50" charset="0"/>
                      <a:ea typeface="Calibri" panose="020F0502020204030204" pitchFamily="34" charset="0"/>
                    </a:rPr>
                    <a:t>fluid-like</a:t>
                  </a:r>
                  <a:r>
                    <a:rPr lang="en-US" sz="1600" dirty="0">
                      <a:latin typeface="Titillium" panose="00000500000000000000" pitchFamily="50" charset="0"/>
                      <a:ea typeface="Calibri" panose="020F0502020204030204" pitchFamily="34" charset="0"/>
                    </a:rPr>
                    <a:t> responses </a:t>
                  </a:r>
                  <a:endParaRPr lang="en-US" sz="1600" dirty="0">
                    <a:latin typeface="Titillium" panose="00000500000000000000" pitchFamily="50" charset="0"/>
                  </a:endParaRPr>
                </a:p>
              </p:txBody>
            </p:sp>
          </mc:Choice>
          <mc:Fallback xmlns="">
            <p:sp>
              <p:nvSpPr>
                <p:cNvPr id="16" name="Rectangle 15">
                  <a:extLst>
                    <a:ext uri="{FF2B5EF4-FFF2-40B4-BE49-F238E27FC236}">
                      <a16:creationId xmlns:a16="http://schemas.microsoft.com/office/drawing/2014/main" id="{B2A3FB9F-D708-4E2C-9537-A70BD3180998}"/>
                    </a:ext>
                  </a:extLst>
                </p:cNvPr>
                <p:cNvSpPr>
                  <a:spLocks noRot="1" noChangeAspect="1" noMove="1" noResize="1" noEditPoints="1" noAdjustHandles="1" noChangeArrowheads="1" noChangeShapeType="1" noTextEdit="1"/>
                </p:cNvSpPr>
                <p:nvPr/>
              </p:nvSpPr>
              <p:spPr>
                <a:xfrm>
                  <a:off x="7879986" y="1380037"/>
                  <a:ext cx="3814598" cy="2143215"/>
                </a:xfrm>
                <a:prstGeom prst="rect">
                  <a:avLst/>
                </a:prstGeom>
                <a:blipFill>
                  <a:blip r:embed="rId4"/>
                  <a:stretch>
                    <a:fillRect l="-960" t="-852"/>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E7C49E2C-A702-492D-867D-C90A38CAEE00}"/>
                </a:ext>
              </a:extLst>
            </p:cNvPr>
            <p:cNvSpPr txBox="1"/>
            <p:nvPr/>
          </p:nvSpPr>
          <p:spPr>
            <a:xfrm flipH="1">
              <a:off x="10918143" y="1614729"/>
              <a:ext cx="776441"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Eq. 1</a:t>
              </a:r>
            </a:p>
          </p:txBody>
        </p:sp>
      </p:grpSp>
      <p:grpSp>
        <p:nvGrpSpPr>
          <p:cNvPr id="29" name="Group 28">
            <a:extLst>
              <a:ext uri="{FF2B5EF4-FFF2-40B4-BE49-F238E27FC236}">
                <a16:creationId xmlns:a16="http://schemas.microsoft.com/office/drawing/2014/main" id="{81E89A14-94AE-4269-AB89-FE5C44524951}"/>
              </a:ext>
            </a:extLst>
          </p:cNvPr>
          <p:cNvGrpSpPr/>
          <p:nvPr/>
        </p:nvGrpSpPr>
        <p:grpSpPr>
          <a:xfrm>
            <a:off x="3335333" y="3429985"/>
            <a:ext cx="7971030" cy="2793287"/>
            <a:chOff x="3335333" y="3429985"/>
            <a:chExt cx="7971030" cy="2793287"/>
          </a:xfrm>
        </p:grpSpPr>
        <p:grpSp>
          <p:nvGrpSpPr>
            <p:cNvPr id="25" name="Group 24">
              <a:extLst>
                <a:ext uri="{FF2B5EF4-FFF2-40B4-BE49-F238E27FC236}">
                  <a16:creationId xmlns:a16="http://schemas.microsoft.com/office/drawing/2014/main" id="{BC6CA8CC-1C0D-44DF-8916-9265DB11DC4A}"/>
                </a:ext>
              </a:extLst>
            </p:cNvPr>
            <p:cNvGrpSpPr/>
            <p:nvPr/>
          </p:nvGrpSpPr>
          <p:grpSpPr>
            <a:xfrm>
              <a:off x="3335333" y="3429985"/>
              <a:ext cx="7971030" cy="2793287"/>
              <a:chOff x="1904862" y="3386873"/>
              <a:chExt cx="7971030" cy="2793287"/>
            </a:xfrm>
          </p:grpSpPr>
          <p:sp>
            <p:nvSpPr>
              <p:cNvPr id="17" name="Rectangle 16">
                <a:extLst>
                  <a:ext uri="{FF2B5EF4-FFF2-40B4-BE49-F238E27FC236}">
                    <a16:creationId xmlns:a16="http://schemas.microsoft.com/office/drawing/2014/main" id="{D0F8A8DD-373D-4B80-BBFA-A97DA93D2A21}"/>
                  </a:ext>
                </a:extLst>
              </p:cNvPr>
              <p:cNvSpPr/>
              <p:nvPr/>
            </p:nvSpPr>
            <p:spPr>
              <a:xfrm>
                <a:off x="2226451" y="5872383"/>
                <a:ext cx="2890344" cy="307777"/>
              </a:xfrm>
              <a:prstGeom prst="rect">
                <a:avLst/>
              </a:prstGeom>
            </p:spPr>
            <p:txBody>
              <a:bodyPr wrap="square">
                <a:spAutoFit/>
              </a:bodyPr>
              <a:lstStyle/>
              <a:p>
                <a:r>
                  <a:rPr lang="en-US" sz="1400" b="1" dirty="0">
                    <a:latin typeface="Titillium" panose="00000500000000000000" pitchFamily="50" charset="0"/>
                    <a:ea typeface="Calibri" panose="020F0502020204030204" pitchFamily="34" charset="0"/>
                  </a:rPr>
                  <a:t>Figure 8: Passive </a:t>
                </a:r>
                <a:r>
                  <a:rPr lang="en-US" sz="1400" b="1" dirty="0" err="1">
                    <a:latin typeface="Titillium" panose="00000500000000000000" pitchFamily="50" charset="0"/>
                    <a:ea typeface="Calibri" panose="020F0502020204030204" pitchFamily="34" charset="0"/>
                  </a:rPr>
                  <a:t>Microrheology</a:t>
                </a:r>
                <a:endParaRPr lang="en-US" sz="1400" b="1" dirty="0">
                  <a:latin typeface="Titillium" panose="00000500000000000000" pitchFamily="50" charset="0"/>
                  <a:ea typeface="Calibri" panose="020F0502020204030204" pitchFamily="34" charset="0"/>
                </a:endParaRPr>
              </a:p>
            </p:txBody>
          </p:sp>
          <p:sp>
            <p:nvSpPr>
              <p:cNvPr id="18" name="TextBox 17">
                <a:extLst>
                  <a:ext uri="{FF2B5EF4-FFF2-40B4-BE49-F238E27FC236}">
                    <a16:creationId xmlns:a16="http://schemas.microsoft.com/office/drawing/2014/main" id="{BDB2BF09-DA79-406D-9E24-D1438E351CC6}"/>
                  </a:ext>
                </a:extLst>
              </p:cNvPr>
              <p:cNvSpPr txBox="1"/>
              <p:nvPr/>
            </p:nvSpPr>
            <p:spPr>
              <a:xfrm>
                <a:off x="2005148" y="3386873"/>
                <a:ext cx="4171166" cy="523220"/>
              </a:xfrm>
              <a:prstGeom prst="rect">
                <a:avLst/>
              </a:prstGeom>
              <a:noFill/>
            </p:spPr>
            <p:txBody>
              <a:bodyPr wrap="square" rtlCol="0">
                <a:spAutoFit/>
              </a:bodyPr>
              <a:lstStyle/>
              <a:p>
                <a:r>
                  <a:rPr lang="en-US" sz="2800" dirty="0">
                    <a:latin typeface="ADAM.CG PRO" pitchFamily="50" charset="0"/>
                  </a:rPr>
                  <a:t>MICRORHEOLOGY</a:t>
                </a:r>
              </a:p>
            </p:txBody>
          </p:sp>
          <p:sp>
            <p:nvSpPr>
              <p:cNvPr id="19" name="Rectangle 18">
                <a:extLst>
                  <a:ext uri="{FF2B5EF4-FFF2-40B4-BE49-F238E27FC236}">
                    <a16:creationId xmlns:a16="http://schemas.microsoft.com/office/drawing/2014/main" id="{ECD079D8-7237-4F80-BAC1-3B6087A43EF2}"/>
                  </a:ext>
                </a:extLst>
              </p:cNvPr>
              <p:cNvSpPr/>
              <p:nvPr/>
            </p:nvSpPr>
            <p:spPr>
              <a:xfrm>
                <a:off x="5399698" y="3805577"/>
                <a:ext cx="4476194" cy="338554"/>
              </a:xfrm>
              <a:prstGeom prst="rect">
                <a:avLst/>
              </a:prstGeom>
            </p:spPr>
            <p:txBody>
              <a:bodyPr wrap="square">
                <a:spAutoFit/>
              </a:bodyPr>
              <a:lstStyle/>
              <a:p>
                <a:r>
                  <a:rPr lang="en-US" sz="1600" b="1" dirty="0">
                    <a:latin typeface="Titillium" panose="00000500000000000000" pitchFamily="50" charset="0"/>
                    <a:ea typeface="Calibri" panose="020F0502020204030204" pitchFamily="34" charset="0"/>
                  </a:rPr>
                  <a:t>Advantages over </a:t>
                </a:r>
                <a:r>
                  <a:rPr lang="en-US" sz="1600" b="1" dirty="0" err="1">
                    <a:latin typeface="Titillium" panose="00000500000000000000" pitchFamily="50" charset="0"/>
                    <a:ea typeface="Calibri" panose="020F0502020204030204" pitchFamily="34" charset="0"/>
                  </a:rPr>
                  <a:t>Macrorheology</a:t>
                </a:r>
                <a:r>
                  <a:rPr lang="en-US" sz="1600" b="1" dirty="0">
                    <a:latin typeface="Titillium" panose="00000500000000000000" pitchFamily="50" charset="0"/>
                    <a:ea typeface="Calibri" panose="020F0502020204030204" pitchFamily="34" charset="0"/>
                  </a:rPr>
                  <a:t>:</a:t>
                </a:r>
                <a:endParaRPr lang="en-US" sz="1400" b="1" dirty="0">
                  <a:latin typeface="Titillium" panose="00000500000000000000" pitchFamily="50" charset="0"/>
                </a:endParaRPr>
              </a:p>
            </p:txBody>
          </p:sp>
          <p:pic>
            <p:nvPicPr>
              <p:cNvPr id="22" name="Picture 21">
                <a:extLst>
                  <a:ext uri="{FF2B5EF4-FFF2-40B4-BE49-F238E27FC236}">
                    <a16:creationId xmlns:a16="http://schemas.microsoft.com/office/drawing/2014/main" id="{078CB8FE-4C48-47CB-A52D-4C8069E2BD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4862" y="4013312"/>
                <a:ext cx="3381217" cy="1904753"/>
              </a:xfrm>
              <a:prstGeom prst="rect">
                <a:avLst/>
              </a:prstGeom>
            </p:spPr>
          </p:pic>
          <p:sp>
            <p:nvSpPr>
              <p:cNvPr id="23" name="Rectangle 22">
                <a:extLst>
                  <a:ext uri="{FF2B5EF4-FFF2-40B4-BE49-F238E27FC236}">
                    <a16:creationId xmlns:a16="http://schemas.microsoft.com/office/drawing/2014/main" id="{4A02D2A0-CE75-4964-9C31-78DBE92FAEEE}"/>
                  </a:ext>
                </a:extLst>
              </p:cNvPr>
              <p:cNvSpPr/>
              <p:nvPr/>
            </p:nvSpPr>
            <p:spPr>
              <a:xfrm>
                <a:off x="2005148" y="3888035"/>
                <a:ext cx="3280931"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951D068D-8B2B-41D4-9873-6365A649BFD7}"/>
                </a:ext>
              </a:extLst>
            </p:cNvPr>
            <p:cNvSpPr/>
            <p:nvPr/>
          </p:nvSpPr>
          <p:spPr>
            <a:xfrm>
              <a:off x="6844072" y="4145470"/>
              <a:ext cx="3512049" cy="1938992"/>
            </a:xfrm>
            <a:prstGeom prst="rect">
              <a:avLst/>
            </a:prstGeom>
          </p:spPr>
          <p:txBody>
            <a:bodyPr wrap="square">
              <a:spAutoFit/>
            </a:bodyPr>
            <a:lstStyle/>
            <a:p>
              <a:r>
                <a:rPr lang="en-US" sz="1600" b="1" dirty="0">
                  <a:latin typeface="Titillium" panose="00000500000000000000" pitchFamily="50" charset="0"/>
                  <a:ea typeface="Calibri" panose="020F0502020204030204" pitchFamily="34" charset="0"/>
                </a:rPr>
                <a:t>*limited amount </a:t>
              </a:r>
              <a:r>
                <a:rPr lang="en-US" sz="1400" dirty="0">
                  <a:latin typeface="Titillium" panose="00000500000000000000" pitchFamily="50" charset="0"/>
                  <a:ea typeface="Calibri" panose="020F0502020204030204" pitchFamily="34" charset="0"/>
                </a:rPr>
                <a:t>of sample is needed</a:t>
              </a:r>
            </a:p>
            <a:p>
              <a:endParaRPr lang="en-US" sz="1400" dirty="0">
                <a:latin typeface="Titillium" panose="00000500000000000000" pitchFamily="50" charset="0"/>
                <a:ea typeface="Calibri" panose="020F0502020204030204" pitchFamily="34" charset="0"/>
              </a:endParaRPr>
            </a:p>
            <a:p>
              <a:r>
                <a:rPr lang="en-US" sz="1400" dirty="0">
                  <a:latin typeface="Titillium" panose="00000500000000000000" pitchFamily="50" charset="0"/>
                  <a:ea typeface="Calibri" panose="020F0502020204030204" pitchFamily="34" charset="0"/>
                </a:rPr>
                <a:t>*local viscoelastic response is measured by observing the </a:t>
              </a:r>
              <a:r>
                <a:rPr lang="en-US" sz="1600" b="1" dirty="0">
                  <a:latin typeface="Titillium" panose="00000500000000000000" pitchFamily="50" charset="0"/>
                  <a:ea typeface="Calibri" panose="020F0502020204030204" pitchFamily="34" charset="0"/>
                </a:rPr>
                <a:t>motion of the probe particle</a:t>
              </a:r>
              <a:endParaRPr lang="en-US" sz="1400" b="1" dirty="0">
                <a:latin typeface="Titillium" panose="00000500000000000000" pitchFamily="50" charset="0"/>
                <a:ea typeface="Calibri" panose="020F0502020204030204" pitchFamily="34" charset="0"/>
              </a:endParaRPr>
            </a:p>
            <a:p>
              <a:endParaRPr lang="en-US" sz="1400" dirty="0">
                <a:latin typeface="Titillium" panose="00000500000000000000" pitchFamily="50" charset="0"/>
                <a:ea typeface="Calibri" panose="020F0502020204030204" pitchFamily="34" charset="0"/>
              </a:endParaRPr>
            </a:p>
            <a:p>
              <a:r>
                <a:rPr lang="en-US" sz="1400" dirty="0">
                  <a:latin typeface="Titillium" panose="00000500000000000000" pitchFamily="50" charset="0"/>
                  <a:ea typeface="Calibri" panose="020F0502020204030204" pitchFamily="34" charset="0"/>
                </a:rPr>
                <a:t>*viscoelastic properties can be measured over a </a:t>
              </a:r>
              <a:r>
                <a:rPr lang="en-US" sz="1600" b="1" dirty="0">
                  <a:latin typeface="Titillium" panose="00000500000000000000" pitchFamily="50" charset="0"/>
                  <a:ea typeface="Calibri" panose="020F0502020204030204" pitchFamily="34" charset="0"/>
                </a:rPr>
                <a:t>wide frequency range </a:t>
              </a:r>
              <a:endParaRPr lang="en-US" sz="1400" b="1" dirty="0">
                <a:latin typeface="Titillium" panose="00000500000000000000" pitchFamily="50" charset="0"/>
              </a:endParaRPr>
            </a:p>
          </p:txBody>
        </p:sp>
      </p:grpSp>
      <p:sp>
        <p:nvSpPr>
          <p:cNvPr id="31" name="TextBox 30">
            <a:extLst>
              <a:ext uri="{FF2B5EF4-FFF2-40B4-BE49-F238E27FC236}">
                <a16:creationId xmlns:a16="http://schemas.microsoft.com/office/drawing/2014/main" id="{76D421DE-F343-4F8A-B50C-ACB4988012AE}"/>
              </a:ext>
            </a:extLst>
          </p:cNvPr>
          <p:cNvSpPr txBox="1"/>
          <p:nvPr/>
        </p:nvSpPr>
        <p:spPr>
          <a:xfrm>
            <a:off x="2370714" y="2880683"/>
            <a:ext cx="447335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Figure 6: Viscoelasticity</a:t>
            </a:r>
          </a:p>
        </p:txBody>
      </p:sp>
    </p:spTree>
    <p:extLst>
      <p:ext uri="{BB962C8B-B14F-4D97-AF65-F5344CB8AC3E}">
        <p14:creationId xmlns:p14="http://schemas.microsoft.com/office/powerpoint/2010/main" val="55606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8157739-E33F-4010-A8A9-5C17AB8D08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415" y="2369408"/>
            <a:ext cx="3139262" cy="2447983"/>
          </a:xfrm>
          <a:prstGeom prst="rect">
            <a:avLst/>
          </a:prstGeom>
        </p:spPr>
      </p:pic>
      <p:sp>
        <p:nvSpPr>
          <p:cNvPr id="14" name="Rectangle 13">
            <a:extLst>
              <a:ext uri="{FF2B5EF4-FFF2-40B4-BE49-F238E27FC236}">
                <a16:creationId xmlns:a16="http://schemas.microsoft.com/office/drawing/2014/main" id="{38263CF8-AB70-4C0F-82B7-58B82AD5DEE7}"/>
              </a:ext>
            </a:extLst>
          </p:cNvPr>
          <p:cNvSpPr/>
          <p:nvPr/>
        </p:nvSpPr>
        <p:spPr>
          <a:xfrm>
            <a:off x="175144" y="5823484"/>
            <a:ext cx="11842935" cy="954107"/>
          </a:xfrm>
          <a:prstGeom prst="rect">
            <a:avLst/>
          </a:prstGeom>
        </p:spPr>
        <p:txBody>
          <a:bodyPr wrap="square">
            <a:spAutoFit/>
          </a:bodyPr>
          <a:lstStyle/>
          <a:p>
            <a:r>
              <a:rPr lang="en-US" sz="1400" dirty="0">
                <a:solidFill>
                  <a:schemeClr val="bg2">
                    <a:lumMod val="50000"/>
                  </a:schemeClr>
                </a:solidFill>
                <a:ea typeface="Calibri" panose="020F0502020204030204" pitchFamily="34" charset="0"/>
              </a:rPr>
              <a:t>J. </a:t>
            </a:r>
            <a:r>
              <a:rPr lang="en-US" sz="1400" dirty="0" err="1">
                <a:solidFill>
                  <a:schemeClr val="bg2">
                    <a:lumMod val="50000"/>
                  </a:schemeClr>
                </a:solidFill>
                <a:ea typeface="Calibri" panose="020F0502020204030204" pitchFamily="34" charset="0"/>
              </a:rPr>
              <a:t>Ichickawa</a:t>
            </a:r>
            <a:r>
              <a:rPr lang="en-US" sz="1400" dirty="0">
                <a:solidFill>
                  <a:schemeClr val="bg2">
                    <a:lumMod val="50000"/>
                  </a:schemeClr>
                </a:solidFill>
                <a:ea typeface="Calibri" panose="020F0502020204030204" pitchFamily="34" charset="0"/>
              </a:rPr>
              <a:t>, H. Cole, R. Magnussen, N. </a:t>
            </a:r>
            <a:r>
              <a:rPr lang="en-US" sz="1400" dirty="0" err="1">
                <a:solidFill>
                  <a:schemeClr val="bg2">
                    <a:lumMod val="50000"/>
                  </a:schemeClr>
                </a:solidFill>
                <a:ea typeface="Calibri" panose="020F0502020204030204" pitchFamily="34" charset="0"/>
              </a:rPr>
              <a:t>Mignemi</a:t>
            </a:r>
            <a:r>
              <a:rPr lang="en-US" sz="1400" dirty="0">
                <a:solidFill>
                  <a:schemeClr val="bg2">
                    <a:lumMod val="50000"/>
                  </a:schemeClr>
                </a:solidFill>
                <a:ea typeface="Calibri" panose="020F0502020204030204" pitchFamily="34" charset="0"/>
              </a:rPr>
              <a:t>, M. Butler, G. Holt, L. </a:t>
            </a:r>
            <a:r>
              <a:rPr lang="en-US" sz="1400" dirty="0" err="1">
                <a:solidFill>
                  <a:schemeClr val="bg2">
                    <a:lumMod val="50000"/>
                  </a:schemeClr>
                </a:solidFill>
                <a:ea typeface="Calibri" panose="020F0502020204030204" pitchFamily="34" charset="0"/>
              </a:rPr>
              <a:t>O'Rear</a:t>
            </a:r>
            <a:r>
              <a:rPr lang="en-US" sz="1400" dirty="0">
                <a:solidFill>
                  <a:schemeClr val="bg2">
                    <a:lumMod val="50000"/>
                  </a:schemeClr>
                </a:solidFill>
                <a:ea typeface="Calibri" panose="020F0502020204030204" pitchFamily="34" charset="0"/>
              </a:rPr>
              <a:t>, M. Yuasa, B. </a:t>
            </a:r>
            <a:r>
              <a:rPr lang="en-US" sz="1400" dirty="0" err="1">
                <a:solidFill>
                  <a:schemeClr val="bg2">
                    <a:lumMod val="50000"/>
                  </a:schemeClr>
                </a:solidFill>
                <a:ea typeface="Calibri" panose="020F0502020204030204" pitchFamily="34" charset="0"/>
              </a:rPr>
              <a:t>Pabla</a:t>
            </a:r>
            <a:r>
              <a:rPr lang="en-US" sz="1400" dirty="0">
                <a:solidFill>
                  <a:schemeClr val="bg2">
                    <a:lumMod val="50000"/>
                  </a:schemeClr>
                </a:solidFill>
                <a:ea typeface="Calibri" panose="020F0502020204030204" pitchFamily="34" charset="0"/>
              </a:rPr>
              <a:t>, H. </a:t>
            </a:r>
            <a:r>
              <a:rPr lang="en-US" sz="1400" dirty="0" err="1">
                <a:solidFill>
                  <a:schemeClr val="bg2">
                    <a:lumMod val="50000"/>
                  </a:schemeClr>
                </a:solidFill>
                <a:ea typeface="Calibri" panose="020F0502020204030204" pitchFamily="34" charset="0"/>
              </a:rPr>
              <a:t>Haro</a:t>
            </a:r>
            <a:r>
              <a:rPr lang="en-US" sz="1400" dirty="0">
                <a:solidFill>
                  <a:schemeClr val="bg2">
                    <a:lumMod val="50000"/>
                  </a:schemeClr>
                </a:solidFill>
                <a:ea typeface="Calibri" panose="020F0502020204030204" pitchFamily="34" charset="0"/>
              </a:rPr>
              <a:t>, J. Cates, H. Hamm, H. Schwartz and J. </a:t>
            </a:r>
            <a:r>
              <a:rPr lang="en-US" sz="1400" dirty="0" err="1">
                <a:solidFill>
                  <a:schemeClr val="bg2">
                    <a:lumMod val="50000"/>
                  </a:schemeClr>
                </a:solidFill>
                <a:ea typeface="Calibri" panose="020F0502020204030204" pitchFamily="34" charset="0"/>
              </a:rPr>
              <a:t>Schoenecker</a:t>
            </a:r>
            <a:r>
              <a:rPr lang="en-US" sz="1400" dirty="0">
                <a:solidFill>
                  <a:schemeClr val="bg2">
                    <a:lumMod val="50000"/>
                  </a:schemeClr>
                </a:solidFill>
                <a:ea typeface="Calibri" panose="020F0502020204030204" pitchFamily="34" charset="0"/>
              </a:rPr>
              <a:t>, "Thrombin induces osteosarcoma growth, a function inhibited by low molecular weight heparin in vitro and in vivo: procoagulant nature of osteosarcoma.," Cancer, pp. 2494-506, 2012. </a:t>
            </a:r>
          </a:p>
          <a:p>
            <a:r>
              <a:rPr lang="en-US" sz="1400" dirty="0">
                <a:solidFill>
                  <a:schemeClr val="bg2">
                    <a:lumMod val="50000"/>
                  </a:schemeClr>
                </a:solidFill>
                <a:ea typeface="Calibri" panose="020F0502020204030204" pitchFamily="34" charset="0"/>
              </a:rPr>
              <a:t>V. </a:t>
            </a:r>
            <a:r>
              <a:rPr lang="en-US" sz="1400" dirty="0" err="1">
                <a:solidFill>
                  <a:schemeClr val="bg2">
                    <a:lumMod val="50000"/>
                  </a:schemeClr>
                </a:solidFill>
                <a:ea typeface="Calibri" panose="020F0502020204030204" pitchFamily="34" charset="0"/>
              </a:rPr>
              <a:t>Constantini</a:t>
            </a:r>
            <a:r>
              <a:rPr lang="en-US" sz="1400" dirty="0">
                <a:solidFill>
                  <a:schemeClr val="bg2">
                    <a:lumMod val="50000"/>
                  </a:schemeClr>
                </a:solidFill>
                <a:ea typeface="Calibri" panose="020F0502020204030204" pitchFamily="34" charset="0"/>
              </a:rPr>
              <a:t> and L. R. </a:t>
            </a:r>
            <a:r>
              <a:rPr lang="en-US" sz="1400" dirty="0" err="1">
                <a:solidFill>
                  <a:schemeClr val="bg2">
                    <a:lumMod val="50000"/>
                  </a:schemeClr>
                </a:solidFill>
                <a:ea typeface="Calibri" panose="020F0502020204030204" pitchFamily="34" charset="0"/>
              </a:rPr>
              <a:t>Zacharski</a:t>
            </a:r>
            <a:r>
              <a:rPr lang="en-US" sz="1400" dirty="0">
                <a:solidFill>
                  <a:schemeClr val="bg2">
                    <a:lumMod val="50000"/>
                  </a:schemeClr>
                </a:solidFill>
                <a:ea typeface="Calibri" panose="020F0502020204030204" pitchFamily="34" charset="0"/>
              </a:rPr>
              <a:t>, "The role of fibrin in tumor metastasis," Cancer and Metastasis Review, pp. 283-290, 1992. </a:t>
            </a:r>
            <a:endParaRPr lang="en-US" sz="1400" dirty="0">
              <a:solidFill>
                <a:schemeClr val="bg2">
                  <a:lumMod val="50000"/>
                </a:schemeClr>
              </a:solidFill>
            </a:endParaRPr>
          </a:p>
        </p:txBody>
      </p:sp>
      <p:pic>
        <p:nvPicPr>
          <p:cNvPr id="3" name="Picture 2"/>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551679" y="2344182"/>
            <a:ext cx="3327420" cy="2495565"/>
          </a:xfrm>
          <a:prstGeom prst="rect">
            <a:avLst/>
          </a:prstGeom>
        </p:spPr>
      </p:pic>
      <p:sp>
        <p:nvSpPr>
          <p:cNvPr id="8" name="TextBox 7"/>
          <p:cNvSpPr txBox="1"/>
          <p:nvPr/>
        </p:nvSpPr>
        <p:spPr>
          <a:xfrm>
            <a:off x="4631280" y="4902338"/>
            <a:ext cx="2930664" cy="584775"/>
          </a:xfrm>
          <a:prstGeom prst="rect">
            <a:avLst/>
          </a:prstGeom>
          <a:noFill/>
        </p:spPr>
        <p:txBody>
          <a:bodyPr wrap="square" rtlCol="0">
            <a:spAutoFit/>
          </a:bodyPr>
          <a:lstStyle/>
          <a:p>
            <a:r>
              <a:rPr lang="en-PH" sz="1600" dirty="0">
                <a:latin typeface="Titillium" charset="0"/>
              </a:rPr>
              <a:t>Figure 10: SaOs-2 cells,10 days after cell culture</a:t>
            </a:r>
          </a:p>
        </p:txBody>
      </p:sp>
      <p:sp>
        <p:nvSpPr>
          <p:cNvPr id="16" name="Title 1">
            <a:extLst>
              <a:ext uri="{FF2B5EF4-FFF2-40B4-BE49-F238E27FC236}">
                <a16:creationId xmlns:a16="http://schemas.microsoft.com/office/drawing/2014/main" id="{26A032C2-4B77-4D02-9E5C-48F84FFE6470}"/>
              </a:ext>
            </a:extLst>
          </p:cNvPr>
          <p:cNvSpPr>
            <a:spLocks noGrp="1"/>
          </p:cNvSpPr>
          <p:nvPr>
            <p:ph type="title"/>
          </p:nvPr>
        </p:nvSpPr>
        <p:spPr>
          <a:xfrm>
            <a:off x="2185363" y="1032805"/>
            <a:ext cx="5327004" cy="954183"/>
          </a:xfrm>
        </p:spPr>
        <p:txBody>
          <a:bodyPr>
            <a:normAutofit/>
          </a:bodyPr>
          <a:lstStyle/>
          <a:p>
            <a:r>
              <a:rPr lang="en-US" sz="3200" dirty="0">
                <a:latin typeface="ADAM.CG PRO" pitchFamily="50" charset="0"/>
              </a:rPr>
              <a:t>Fibrin as substrate</a:t>
            </a:r>
          </a:p>
        </p:txBody>
      </p:sp>
      <p:sp>
        <p:nvSpPr>
          <p:cNvPr id="4" name="Rectangle 3">
            <a:extLst>
              <a:ext uri="{FF2B5EF4-FFF2-40B4-BE49-F238E27FC236}">
                <a16:creationId xmlns:a16="http://schemas.microsoft.com/office/drawing/2014/main" id="{AB49AA23-A3BB-49BC-8F89-BF430F238CD2}"/>
              </a:ext>
            </a:extLst>
          </p:cNvPr>
          <p:cNvSpPr/>
          <p:nvPr/>
        </p:nvSpPr>
        <p:spPr>
          <a:xfrm>
            <a:off x="574826" y="358872"/>
            <a:ext cx="2045752" cy="313932"/>
          </a:xfrm>
          <a:prstGeom prst="rect">
            <a:avLst/>
          </a:prstGeom>
        </p:spPr>
        <p:txBody>
          <a:bodyPr wrap="none">
            <a:spAutoFit/>
          </a:bodyPr>
          <a:lstStyle/>
          <a:p>
            <a:pPr algn="ctr">
              <a:lnSpc>
                <a:spcPct val="80000"/>
              </a:lnSpc>
            </a:pPr>
            <a:r>
              <a:rPr lang="en-US" b="1" spc="200" dirty="0">
                <a:solidFill>
                  <a:schemeClr val="tx1">
                    <a:lumMod val="50000"/>
                    <a:lumOff val="50000"/>
                  </a:schemeClr>
                </a:solidFill>
                <a:latin typeface="Titillium" charset="0"/>
                <a:ea typeface="Titillium" charset="0"/>
                <a:cs typeface="Titillium" charset="0"/>
              </a:rPr>
              <a:t>INTRODUCTION</a:t>
            </a:r>
          </a:p>
        </p:txBody>
      </p:sp>
      <p:sp>
        <p:nvSpPr>
          <p:cNvPr id="18" name="TextBox 17">
            <a:extLst>
              <a:ext uri="{FF2B5EF4-FFF2-40B4-BE49-F238E27FC236}">
                <a16:creationId xmlns:a16="http://schemas.microsoft.com/office/drawing/2014/main" id="{15149494-11F5-4070-A9F0-7D6D65D352DF}"/>
              </a:ext>
            </a:extLst>
          </p:cNvPr>
          <p:cNvSpPr txBox="1"/>
          <p:nvPr/>
        </p:nvSpPr>
        <p:spPr>
          <a:xfrm>
            <a:off x="746377" y="4930205"/>
            <a:ext cx="31973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Figure 9: Fibrin (</a:t>
            </a:r>
            <a:r>
              <a:rPr lang="en-US" sz="1600" dirty="0" err="1">
                <a:latin typeface="Arial" panose="020B0604020202020204" pitchFamily="34" charset="0"/>
                <a:cs typeface="Arial" panose="020B0604020202020204" pitchFamily="34" charset="0"/>
              </a:rPr>
              <a:t>Janmey</a:t>
            </a:r>
            <a:r>
              <a:rPr lang="en-US" sz="1600" dirty="0">
                <a:latin typeface="Arial" panose="020B0604020202020204" pitchFamily="34" charset="0"/>
                <a:cs typeface="Arial" panose="020B0604020202020204" pitchFamily="34" charset="0"/>
              </a:rPr>
              <a:t>, 2008)</a:t>
            </a:r>
          </a:p>
        </p:txBody>
      </p:sp>
      <p:sp>
        <p:nvSpPr>
          <p:cNvPr id="2" name="Rectangle 1">
            <a:extLst>
              <a:ext uri="{FF2B5EF4-FFF2-40B4-BE49-F238E27FC236}">
                <a16:creationId xmlns:a16="http://schemas.microsoft.com/office/drawing/2014/main" id="{50D66CDB-B9A9-4996-8A2C-AFEE75CE67C8}"/>
              </a:ext>
            </a:extLst>
          </p:cNvPr>
          <p:cNvSpPr/>
          <p:nvPr/>
        </p:nvSpPr>
        <p:spPr>
          <a:xfrm>
            <a:off x="4435703" y="1969298"/>
            <a:ext cx="3559372" cy="400110"/>
          </a:xfrm>
          <a:prstGeom prst="rect">
            <a:avLst/>
          </a:prstGeom>
        </p:spPr>
        <p:txBody>
          <a:bodyPr wrap="none">
            <a:spAutoFit/>
          </a:bodyPr>
          <a:lstStyle/>
          <a:p>
            <a:r>
              <a:rPr lang="en-US" sz="2000" dirty="0">
                <a:latin typeface="Titillium" panose="00000500000000000000" pitchFamily="50" charset="0"/>
                <a:ea typeface="Calibri" panose="020F0502020204030204" pitchFamily="34" charset="0"/>
              </a:rPr>
              <a:t>SaOs-2 Osteosarcoma Cell Line</a:t>
            </a:r>
          </a:p>
        </p:txBody>
      </p:sp>
      <p:sp>
        <p:nvSpPr>
          <p:cNvPr id="19" name="Rectangle 18">
            <a:extLst>
              <a:ext uri="{FF2B5EF4-FFF2-40B4-BE49-F238E27FC236}">
                <a16:creationId xmlns:a16="http://schemas.microsoft.com/office/drawing/2014/main" id="{1427A857-016B-46FE-A6DE-9B0518B6E087}"/>
              </a:ext>
            </a:extLst>
          </p:cNvPr>
          <p:cNvSpPr/>
          <p:nvPr/>
        </p:nvSpPr>
        <p:spPr>
          <a:xfrm>
            <a:off x="1977943" y="1986988"/>
            <a:ext cx="792205" cy="400110"/>
          </a:xfrm>
          <a:prstGeom prst="rect">
            <a:avLst/>
          </a:prstGeom>
        </p:spPr>
        <p:txBody>
          <a:bodyPr wrap="none">
            <a:spAutoFit/>
          </a:bodyPr>
          <a:lstStyle/>
          <a:p>
            <a:r>
              <a:rPr lang="en-US" sz="2000" dirty="0">
                <a:latin typeface="Titillium" panose="00000500000000000000" pitchFamily="50" charset="0"/>
                <a:ea typeface="Calibri" panose="020F0502020204030204" pitchFamily="34" charset="0"/>
              </a:rPr>
              <a:t>Fibrin</a:t>
            </a:r>
          </a:p>
        </p:txBody>
      </p:sp>
      <p:sp>
        <p:nvSpPr>
          <p:cNvPr id="15" name="TextBox 14">
            <a:extLst>
              <a:ext uri="{FF2B5EF4-FFF2-40B4-BE49-F238E27FC236}">
                <a16:creationId xmlns:a16="http://schemas.microsoft.com/office/drawing/2014/main" id="{B84AF706-B042-4E95-9057-20C626250CBA}"/>
              </a:ext>
            </a:extLst>
          </p:cNvPr>
          <p:cNvSpPr txBox="1"/>
          <p:nvPr/>
        </p:nvSpPr>
        <p:spPr>
          <a:xfrm>
            <a:off x="3992652" y="2970725"/>
            <a:ext cx="624115" cy="1015663"/>
          </a:xfrm>
          <a:prstGeom prst="rect">
            <a:avLst/>
          </a:prstGeom>
          <a:noFill/>
        </p:spPr>
        <p:txBody>
          <a:bodyPr wrap="square" rtlCol="0">
            <a:spAutoFit/>
          </a:bodyPr>
          <a:lstStyle/>
          <a:p>
            <a:r>
              <a:rPr lang="en-US" sz="6000" dirty="0"/>
              <a:t>+</a:t>
            </a:r>
          </a:p>
        </p:txBody>
      </p:sp>
      <p:sp>
        <p:nvSpPr>
          <p:cNvPr id="20" name="Rectangle 19">
            <a:extLst>
              <a:ext uri="{FF2B5EF4-FFF2-40B4-BE49-F238E27FC236}">
                <a16:creationId xmlns:a16="http://schemas.microsoft.com/office/drawing/2014/main" id="{41138714-186D-47B3-B9C6-FD466038963A}"/>
              </a:ext>
            </a:extLst>
          </p:cNvPr>
          <p:cNvSpPr/>
          <p:nvPr/>
        </p:nvSpPr>
        <p:spPr>
          <a:xfrm>
            <a:off x="8111051" y="2731526"/>
            <a:ext cx="3560826" cy="646331"/>
          </a:xfrm>
          <a:prstGeom prst="rect">
            <a:avLst/>
          </a:prstGeom>
        </p:spPr>
        <p:txBody>
          <a:bodyPr wrap="square">
            <a:spAutoFit/>
          </a:bodyPr>
          <a:lstStyle/>
          <a:p>
            <a:r>
              <a:rPr lang="en-US" dirty="0">
                <a:latin typeface="Titillium" panose="00000500000000000000" pitchFamily="50" charset="0"/>
              </a:rPr>
              <a:t>Fibrin is an ideal </a:t>
            </a:r>
            <a:r>
              <a:rPr lang="en-US" b="1" dirty="0">
                <a:latin typeface="Titillium" panose="00000500000000000000" pitchFamily="50" charset="0"/>
              </a:rPr>
              <a:t>matrix</a:t>
            </a:r>
            <a:r>
              <a:rPr lang="en-US" dirty="0">
                <a:latin typeface="Titillium" panose="00000500000000000000" pitchFamily="50" charset="0"/>
              </a:rPr>
              <a:t> for </a:t>
            </a:r>
            <a:r>
              <a:rPr lang="en-US" b="1" dirty="0">
                <a:latin typeface="Titillium" panose="00000500000000000000" pitchFamily="50" charset="0"/>
              </a:rPr>
              <a:t>tumor growth </a:t>
            </a:r>
            <a:endParaRPr lang="en-US" sz="1600" b="1" dirty="0">
              <a:latin typeface="Titillium" panose="00000500000000000000" pitchFamily="50" charset="0"/>
            </a:endParaRPr>
          </a:p>
        </p:txBody>
      </p:sp>
      <p:sp>
        <p:nvSpPr>
          <p:cNvPr id="21" name="Rectangle 20">
            <a:extLst>
              <a:ext uri="{FF2B5EF4-FFF2-40B4-BE49-F238E27FC236}">
                <a16:creationId xmlns:a16="http://schemas.microsoft.com/office/drawing/2014/main" id="{27771801-82B1-4BCF-9AFF-968CEBFA3BB4}"/>
              </a:ext>
            </a:extLst>
          </p:cNvPr>
          <p:cNvSpPr/>
          <p:nvPr/>
        </p:nvSpPr>
        <p:spPr>
          <a:xfrm>
            <a:off x="8111051" y="4006607"/>
            <a:ext cx="3344127" cy="923330"/>
          </a:xfrm>
          <a:prstGeom prst="rect">
            <a:avLst/>
          </a:prstGeom>
        </p:spPr>
        <p:txBody>
          <a:bodyPr wrap="square">
            <a:spAutoFit/>
          </a:bodyPr>
          <a:lstStyle/>
          <a:p>
            <a:r>
              <a:rPr lang="en-US" dirty="0">
                <a:latin typeface="Titillium" panose="00000500000000000000" pitchFamily="50" charset="0"/>
                <a:ea typeface="Calibri" panose="020F0502020204030204" pitchFamily="34" charset="0"/>
              </a:rPr>
              <a:t>Fibrin </a:t>
            </a:r>
            <a:r>
              <a:rPr lang="en-US" b="1" dirty="0">
                <a:latin typeface="Titillium" panose="00000500000000000000" pitchFamily="50" charset="0"/>
                <a:ea typeface="Calibri" panose="020F0502020204030204" pitchFamily="34" charset="0"/>
              </a:rPr>
              <a:t>enhances tumor integrity </a:t>
            </a:r>
            <a:r>
              <a:rPr lang="en-US" dirty="0">
                <a:latin typeface="Titillium" panose="00000500000000000000" pitchFamily="50" charset="0"/>
                <a:ea typeface="Calibri" panose="020F0502020204030204" pitchFamily="34" charset="0"/>
              </a:rPr>
              <a:t>by providing a </a:t>
            </a:r>
            <a:r>
              <a:rPr lang="en-US" b="1" dirty="0">
                <a:latin typeface="Titillium" panose="00000500000000000000" pitchFamily="50" charset="0"/>
                <a:ea typeface="Calibri" panose="020F0502020204030204" pitchFamily="34" charset="0"/>
              </a:rPr>
              <a:t>framework</a:t>
            </a:r>
            <a:r>
              <a:rPr lang="en-US" dirty="0">
                <a:latin typeface="Titillium" panose="00000500000000000000" pitchFamily="50" charset="0"/>
                <a:ea typeface="Calibri" panose="020F0502020204030204" pitchFamily="34" charset="0"/>
              </a:rPr>
              <a:t> for the growth of tumor cells </a:t>
            </a:r>
            <a:endParaRPr lang="en-US" dirty="0">
              <a:latin typeface="Titillium" panose="00000500000000000000" pitchFamily="50" charset="0"/>
            </a:endParaRPr>
          </a:p>
        </p:txBody>
      </p:sp>
      <p:sp>
        <p:nvSpPr>
          <p:cNvPr id="5" name="Slide Number Placeholder 4">
            <a:extLst>
              <a:ext uri="{FF2B5EF4-FFF2-40B4-BE49-F238E27FC236}">
                <a16:creationId xmlns:a16="http://schemas.microsoft.com/office/drawing/2014/main" id="{B48BF99B-3BE4-4881-AAB2-BF892F8BBC7A}"/>
              </a:ext>
            </a:extLst>
          </p:cNvPr>
          <p:cNvSpPr>
            <a:spLocks noGrp="1"/>
          </p:cNvSpPr>
          <p:nvPr>
            <p:ph type="sldNum" sz="quarter" idx="12"/>
          </p:nvPr>
        </p:nvSpPr>
        <p:spPr/>
        <p:txBody>
          <a:bodyPr/>
          <a:lstStyle/>
          <a:p>
            <a:fld id="{FD38A122-9D37-40E4-A343-0621AE7B5863}" type="slidenum">
              <a:rPr lang="en-US" smtClean="0"/>
              <a:t>13</a:t>
            </a:fld>
            <a:endParaRPr lang="en-US"/>
          </a:p>
        </p:txBody>
      </p:sp>
      <p:sp>
        <p:nvSpPr>
          <p:cNvPr id="6" name="Rectangle 5">
            <a:extLst>
              <a:ext uri="{FF2B5EF4-FFF2-40B4-BE49-F238E27FC236}">
                <a16:creationId xmlns:a16="http://schemas.microsoft.com/office/drawing/2014/main" id="{3D0635D2-297D-4A27-A052-11EC230FE474}"/>
              </a:ext>
            </a:extLst>
          </p:cNvPr>
          <p:cNvSpPr/>
          <p:nvPr/>
        </p:nvSpPr>
        <p:spPr>
          <a:xfrm>
            <a:off x="8111051" y="2362194"/>
            <a:ext cx="2545377" cy="369332"/>
          </a:xfrm>
          <a:prstGeom prst="rect">
            <a:avLst/>
          </a:prstGeom>
        </p:spPr>
        <p:txBody>
          <a:bodyPr wrap="none">
            <a:spAutoFit/>
          </a:bodyPr>
          <a:lstStyle/>
          <a:p>
            <a:r>
              <a:rPr lang="en-US" b="1" dirty="0">
                <a:latin typeface="Titillium" panose="00000500000000000000" pitchFamily="50" charset="0"/>
                <a:ea typeface="Calibri" panose="020F0502020204030204" pitchFamily="34" charset="0"/>
              </a:rPr>
              <a:t>J. </a:t>
            </a:r>
            <a:r>
              <a:rPr lang="en-US" b="1" dirty="0" err="1">
                <a:latin typeface="Titillium" panose="00000500000000000000" pitchFamily="50" charset="0"/>
                <a:ea typeface="Calibri" panose="020F0502020204030204" pitchFamily="34" charset="0"/>
              </a:rPr>
              <a:t>Ichickawa</a:t>
            </a:r>
            <a:r>
              <a:rPr lang="en-US" b="1" dirty="0">
                <a:latin typeface="Titillium" panose="00000500000000000000" pitchFamily="50" charset="0"/>
                <a:ea typeface="Calibri" panose="020F0502020204030204" pitchFamily="34" charset="0"/>
              </a:rPr>
              <a:t> et al., 2012 </a:t>
            </a:r>
            <a:endParaRPr lang="en-US" b="1" dirty="0">
              <a:latin typeface="Titillium" panose="00000500000000000000" pitchFamily="50" charset="0"/>
            </a:endParaRPr>
          </a:p>
        </p:txBody>
      </p:sp>
      <p:sp>
        <p:nvSpPr>
          <p:cNvPr id="7" name="Rectangle 6">
            <a:extLst>
              <a:ext uri="{FF2B5EF4-FFF2-40B4-BE49-F238E27FC236}">
                <a16:creationId xmlns:a16="http://schemas.microsoft.com/office/drawing/2014/main" id="{BF2AC420-807E-47F2-ADD9-6114EAA5FA81}"/>
              </a:ext>
            </a:extLst>
          </p:cNvPr>
          <p:cNvSpPr/>
          <p:nvPr/>
        </p:nvSpPr>
        <p:spPr>
          <a:xfrm>
            <a:off x="8111051" y="3519544"/>
            <a:ext cx="2706575" cy="369332"/>
          </a:xfrm>
          <a:prstGeom prst="rect">
            <a:avLst/>
          </a:prstGeom>
        </p:spPr>
        <p:txBody>
          <a:bodyPr wrap="none">
            <a:spAutoFit/>
          </a:bodyPr>
          <a:lstStyle/>
          <a:p>
            <a:r>
              <a:rPr lang="en-US" b="1" dirty="0">
                <a:latin typeface="Titillium" panose="00000500000000000000" pitchFamily="50" charset="0"/>
                <a:ea typeface="Calibri" panose="020F0502020204030204" pitchFamily="34" charset="0"/>
              </a:rPr>
              <a:t>V. </a:t>
            </a:r>
            <a:r>
              <a:rPr lang="en-US" b="1" dirty="0" err="1">
                <a:latin typeface="Titillium" panose="00000500000000000000" pitchFamily="50" charset="0"/>
                <a:ea typeface="Calibri" panose="020F0502020204030204" pitchFamily="34" charset="0"/>
              </a:rPr>
              <a:t>Constantini</a:t>
            </a:r>
            <a:r>
              <a:rPr lang="en-US" b="1" dirty="0">
                <a:latin typeface="Titillium" panose="00000500000000000000" pitchFamily="50" charset="0"/>
                <a:ea typeface="Calibri" panose="020F0502020204030204" pitchFamily="34" charset="0"/>
              </a:rPr>
              <a:t> et al., 1992</a:t>
            </a:r>
            <a:endParaRPr lang="en-US" b="1" dirty="0">
              <a:latin typeface="Titillium" panose="00000500000000000000" pitchFamily="50" charset="0"/>
            </a:endParaRPr>
          </a:p>
        </p:txBody>
      </p:sp>
    </p:spTree>
    <p:extLst>
      <p:ext uri="{BB962C8B-B14F-4D97-AF65-F5344CB8AC3E}">
        <p14:creationId xmlns:p14="http://schemas.microsoft.com/office/powerpoint/2010/main" val="504785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CCA69-9339-40FF-A08D-FF2502173545}"/>
              </a:ext>
            </a:extLst>
          </p:cNvPr>
          <p:cNvSpPr>
            <a:spLocks noGrp="1"/>
          </p:cNvSpPr>
          <p:nvPr>
            <p:ph type="title"/>
          </p:nvPr>
        </p:nvSpPr>
        <p:spPr/>
        <p:txBody>
          <a:bodyPr>
            <a:normAutofit/>
          </a:bodyPr>
          <a:lstStyle/>
          <a:p>
            <a:r>
              <a:rPr lang="en-US" sz="3200" dirty="0">
                <a:latin typeface="ADAM.CG PRO" pitchFamily="50" charset="0"/>
              </a:rPr>
              <a:t>Objectives of the study: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8BD3BB5-9966-4541-A309-8E5437135BA7}"/>
                  </a:ext>
                </a:extLst>
              </p:cNvPr>
              <p:cNvSpPr txBox="1"/>
              <p:nvPr/>
            </p:nvSpPr>
            <p:spPr>
              <a:xfrm>
                <a:off x="1324428" y="1690688"/>
                <a:ext cx="10029372" cy="2566087"/>
              </a:xfrm>
              <a:prstGeom prst="rect">
                <a:avLst/>
              </a:prstGeom>
              <a:noFill/>
            </p:spPr>
            <p:txBody>
              <a:bodyPr wrap="square" rtlCol="0">
                <a:spAutoFit/>
              </a:bodyPr>
              <a:lstStyle/>
              <a:p>
                <a:pPr lvl="0" algn="ctr"/>
                <a:r>
                  <a:rPr lang="en-US" sz="2000" dirty="0">
                    <a:latin typeface="Titillium" panose="00000500000000000000" pitchFamily="50" charset="0"/>
                    <a:cs typeface="Arial" panose="020B0604020202020204" pitchFamily="34" charset="0"/>
                  </a:rPr>
                  <a:t>To investigate the viscoelastic properties of fibrin network by measuring the </a:t>
                </a:r>
                <a14:m>
                  <m:oMath xmlns:m="http://schemas.openxmlformats.org/officeDocument/2006/math">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𝐺</m:t>
                        </m:r>
                      </m:e>
                      <m:sup>
                        <m:r>
                          <a:rPr lang="en-US" sz="2000" i="1">
                            <a:latin typeface="Cambria Math" panose="02040503050406030204" pitchFamily="18" charset="0"/>
                          </a:rPr>
                          <m:t>′</m:t>
                        </m:r>
                      </m:sup>
                    </m:sSup>
                  </m:oMath>
                </a14:m>
                <a:r>
                  <a:rPr lang="en-US" sz="2000" dirty="0">
                    <a:latin typeface="Titillium" panose="00000500000000000000" pitchFamily="50" charset="0"/>
                    <a:cs typeface="Arial" panose="020B0604020202020204" pitchFamily="34" charset="0"/>
                  </a:rPr>
                  <a:t>and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𝐺</m:t>
                        </m:r>
                      </m:e>
                      <m:sup>
                        <m:r>
                          <a:rPr lang="en-US" sz="2000" i="1">
                            <a:latin typeface="Cambria Math" panose="02040503050406030204" pitchFamily="18" charset="0"/>
                          </a:rPr>
                          <m:t>"</m:t>
                        </m:r>
                      </m:sup>
                    </m:sSup>
                  </m:oMath>
                </a14:m>
                <a:r>
                  <a:rPr lang="en-US" sz="2000" dirty="0">
                    <a:latin typeface="Titillium" panose="00000500000000000000" pitchFamily="50" charset="0"/>
                    <a:cs typeface="Arial" panose="020B0604020202020204" pitchFamily="34" charset="0"/>
                  </a:rPr>
                  <a:t> of fibrin network </a:t>
                </a:r>
              </a:p>
              <a:p>
                <a:pPr lvl="0" algn="ctr"/>
                <a:endParaRPr lang="en-US" sz="2000" dirty="0">
                  <a:latin typeface="Titillium" panose="00000500000000000000" pitchFamily="50" charset="0"/>
                  <a:cs typeface="Arial" panose="020B0604020202020204" pitchFamily="34" charset="0"/>
                </a:endParaRPr>
              </a:p>
              <a:p>
                <a:pPr marL="457200" lvl="0" indent="-457200">
                  <a:buAutoNum type="arabicParenBoth"/>
                </a:pPr>
                <a:r>
                  <a:rPr lang="en-US" sz="2000" dirty="0">
                    <a:latin typeface="Titillium" panose="00000500000000000000" pitchFamily="50" charset="0"/>
                    <a:cs typeface="Arial" panose="020B0604020202020204" pitchFamily="34" charset="0"/>
                  </a:rPr>
                  <a:t>in the absence of SaOs-2 Osteosarcoma cells</a:t>
                </a:r>
              </a:p>
              <a:p>
                <a:pPr marL="457200" lvl="0" indent="-457200">
                  <a:buAutoNum type="arabicParenBoth"/>
                </a:pPr>
                <a:r>
                  <a:rPr lang="en-US" sz="2000" dirty="0">
                    <a:latin typeface="Titillium" panose="00000500000000000000" pitchFamily="50" charset="0"/>
                    <a:cs typeface="Arial" panose="020B0604020202020204" pitchFamily="34" charset="0"/>
                  </a:rPr>
                  <a:t>in the presence of SaOs-2 Osteosarcoma cells </a:t>
                </a:r>
              </a:p>
              <a:p>
                <a:pPr lvl="0"/>
                <a:endParaRPr lang="en-US" sz="2000" dirty="0">
                  <a:latin typeface="Titillium" panose="00000500000000000000" pitchFamily="50" charset="0"/>
                  <a:cs typeface="Arial" panose="020B0604020202020204" pitchFamily="34" charset="0"/>
                </a:endParaRPr>
              </a:p>
              <a:p>
                <a:pPr lvl="0"/>
                <a:r>
                  <a:rPr lang="en-US" sz="2000" dirty="0">
                    <a:latin typeface="Titillium" panose="00000500000000000000" pitchFamily="50" charset="0"/>
                    <a:cs typeface="Arial" panose="020B0604020202020204" pitchFamily="34" charset="0"/>
                  </a:rPr>
                  <a:t>With the use of passive </a:t>
                </a:r>
                <a:r>
                  <a:rPr lang="en-US" sz="2000" dirty="0" err="1">
                    <a:latin typeface="Titillium" panose="00000500000000000000" pitchFamily="50" charset="0"/>
                    <a:cs typeface="Arial" panose="020B0604020202020204" pitchFamily="34" charset="0"/>
                  </a:rPr>
                  <a:t>microrheology</a:t>
                </a:r>
                <a:r>
                  <a:rPr lang="en-US" sz="2000" dirty="0">
                    <a:latin typeface="Titillium" panose="00000500000000000000" pitchFamily="50" charset="0"/>
                    <a:cs typeface="Arial" panose="020B0604020202020204" pitchFamily="34" charset="0"/>
                  </a:rPr>
                  <a:t> using video microscopy technique</a:t>
                </a:r>
              </a:p>
              <a:p>
                <a:endParaRPr lang="en-US" sz="2000" dirty="0">
                  <a:latin typeface="Titillium" panose="00000500000000000000" pitchFamily="50"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C8BD3BB5-9966-4541-A309-8E5437135BA7}"/>
                  </a:ext>
                </a:extLst>
              </p:cNvPr>
              <p:cNvSpPr txBox="1">
                <a:spLocks noRot="1" noChangeAspect="1" noMove="1" noResize="1" noEditPoints="1" noAdjustHandles="1" noChangeArrowheads="1" noChangeShapeType="1" noTextEdit="1"/>
              </p:cNvSpPr>
              <p:nvPr/>
            </p:nvSpPr>
            <p:spPr>
              <a:xfrm>
                <a:off x="1324428" y="1690688"/>
                <a:ext cx="10029372" cy="2566087"/>
              </a:xfrm>
              <a:prstGeom prst="rect">
                <a:avLst/>
              </a:prstGeom>
              <a:blipFill>
                <a:blip r:embed="rId2"/>
                <a:stretch>
                  <a:fillRect l="-851" t="-475"/>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A71A8661-4205-4D45-A5A7-818EB1AF6E57}"/>
              </a:ext>
            </a:extLst>
          </p:cNvPr>
          <p:cNvSpPr/>
          <p:nvPr/>
        </p:nvSpPr>
        <p:spPr>
          <a:xfrm>
            <a:off x="574826" y="358872"/>
            <a:ext cx="2045752" cy="313932"/>
          </a:xfrm>
          <a:prstGeom prst="rect">
            <a:avLst/>
          </a:prstGeom>
        </p:spPr>
        <p:txBody>
          <a:bodyPr wrap="none">
            <a:spAutoFit/>
          </a:bodyPr>
          <a:lstStyle/>
          <a:p>
            <a:pPr algn="ctr">
              <a:lnSpc>
                <a:spcPct val="80000"/>
              </a:lnSpc>
            </a:pPr>
            <a:r>
              <a:rPr lang="en-US" b="1" spc="200" dirty="0">
                <a:solidFill>
                  <a:schemeClr val="tx1">
                    <a:lumMod val="50000"/>
                    <a:lumOff val="50000"/>
                  </a:schemeClr>
                </a:solidFill>
                <a:latin typeface="Titillium" charset="0"/>
                <a:ea typeface="Titillium" charset="0"/>
                <a:cs typeface="Titillium" charset="0"/>
              </a:rPr>
              <a:t>INTRODUCTION</a:t>
            </a:r>
          </a:p>
        </p:txBody>
      </p:sp>
      <p:sp>
        <p:nvSpPr>
          <p:cNvPr id="3" name="Slide Number Placeholder 2">
            <a:extLst>
              <a:ext uri="{FF2B5EF4-FFF2-40B4-BE49-F238E27FC236}">
                <a16:creationId xmlns:a16="http://schemas.microsoft.com/office/drawing/2014/main" id="{49BC4412-A773-42C3-BAB4-2832FAB13709}"/>
              </a:ext>
            </a:extLst>
          </p:cNvPr>
          <p:cNvSpPr>
            <a:spLocks noGrp="1"/>
          </p:cNvSpPr>
          <p:nvPr>
            <p:ph type="sldNum" sz="quarter" idx="12"/>
          </p:nvPr>
        </p:nvSpPr>
        <p:spPr/>
        <p:txBody>
          <a:bodyPr/>
          <a:lstStyle/>
          <a:p>
            <a:fld id="{FD38A122-9D37-40E4-A343-0621AE7B5863}" type="slidenum">
              <a:rPr lang="en-US" smtClean="0"/>
              <a:t>14</a:t>
            </a:fld>
            <a:endParaRPr lang="en-US"/>
          </a:p>
        </p:txBody>
      </p:sp>
    </p:spTree>
    <p:extLst>
      <p:ext uri="{BB962C8B-B14F-4D97-AF65-F5344CB8AC3E}">
        <p14:creationId xmlns:p14="http://schemas.microsoft.com/office/powerpoint/2010/main" val="1176509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8A9CED-C39B-4328-972A-638E76C093D9}"/>
              </a:ext>
            </a:extLst>
          </p:cNvPr>
          <p:cNvSpPr txBox="1">
            <a:spLocks/>
          </p:cNvSpPr>
          <p:nvPr/>
        </p:nvSpPr>
        <p:spPr>
          <a:xfrm>
            <a:off x="647826" y="702365"/>
            <a:ext cx="2553360" cy="65066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DAM.CG PRO" pitchFamily="50" charset="0"/>
              </a:rPr>
              <a:t>Outline:</a:t>
            </a:r>
          </a:p>
        </p:txBody>
      </p:sp>
      <p:sp>
        <p:nvSpPr>
          <p:cNvPr id="5" name="TextBox 4">
            <a:extLst>
              <a:ext uri="{FF2B5EF4-FFF2-40B4-BE49-F238E27FC236}">
                <a16:creationId xmlns:a16="http://schemas.microsoft.com/office/drawing/2014/main" id="{EA34283A-329D-4F49-9568-173259CFDD39}"/>
              </a:ext>
            </a:extLst>
          </p:cNvPr>
          <p:cNvSpPr txBox="1"/>
          <p:nvPr/>
        </p:nvSpPr>
        <p:spPr>
          <a:xfrm>
            <a:off x="2220002" y="3839958"/>
            <a:ext cx="1686360" cy="200439"/>
          </a:xfrm>
          <a:prstGeom prst="rect">
            <a:avLst/>
          </a:prstGeom>
          <a:noFill/>
        </p:spPr>
        <p:txBody>
          <a:bodyPr wrap="none" lIns="0" tIns="0" rIns="0" bIns="0" rtlCol="0">
            <a:spAutoFit/>
          </a:bodyPr>
          <a:lstStyle/>
          <a:p>
            <a:pPr algn="ctr">
              <a:lnSpc>
                <a:spcPct val="80000"/>
              </a:lnSpc>
            </a:pPr>
            <a:r>
              <a:rPr lang="en-US" sz="1600" b="1" spc="200" dirty="0">
                <a:latin typeface="Titillium" charset="0"/>
                <a:ea typeface="Titillium" charset="0"/>
                <a:cs typeface="Titillium" charset="0"/>
              </a:rPr>
              <a:t>INTRODUCTION</a:t>
            </a:r>
          </a:p>
        </p:txBody>
      </p:sp>
      <p:sp>
        <p:nvSpPr>
          <p:cNvPr id="6" name="TextBox 5">
            <a:extLst>
              <a:ext uri="{FF2B5EF4-FFF2-40B4-BE49-F238E27FC236}">
                <a16:creationId xmlns:a16="http://schemas.microsoft.com/office/drawing/2014/main" id="{EDC6F365-4D80-40B5-9CAD-A7FD1ADC703D}"/>
              </a:ext>
            </a:extLst>
          </p:cNvPr>
          <p:cNvSpPr txBox="1"/>
          <p:nvPr/>
        </p:nvSpPr>
        <p:spPr>
          <a:xfrm>
            <a:off x="4627085" y="3796416"/>
            <a:ext cx="1246175" cy="300660"/>
          </a:xfrm>
          <a:prstGeom prst="rect">
            <a:avLst/>
          </a:prstGeom>
          <a:noFill/>
        </p:spPr>
        <p:txBody>
          <a:bodyPr wrap="none" lIns="0" tIns="0" rIns="0" bIns="0" rtlCol="0">
            <a:spAutoFit/>
          </a:bodyPr>
          <a:lstStyle/>
          <a:p>
            <a:pPr algn="ctr">
              <a:lnSpc>
                <a:spcPct val="80000"/>
              </a:lnSpc>
            </a:pPr>
            <a:r>
              <a:rPr lang="en-US" sz="2400" b="1" spc="200" dirty="0">
                <a:solidFill>
                  <a:srgbClr val="FF0000"/>
                </a:solidFill>
                <a:latin typeface="Titillium" charset="0"/>
                <a:ea typeface="Titillium" charset="0"/>
                <a:cs typeface="Titillium" charset="0"/>
              </a:rPr>
              <a:t>THEORY</a:t>
            </a:r>
          </a:p>
        </p:txBody>
      </p:sp>
      <p:sp>
        <p:nvSpPr>
          <p:cNvPr id="7" name="TextBox 6">
            <a:extLst>
              <a:ext uri="{FF2B5EF4-FFF2-40B4-BE49-F238E27FC236}">
                <a16:creationId xmlns:a16="http://schemas.microsoft.com/office/drawing/2014/main" id="{43CA6CD5-FB6F-470C-A7E1-A238017FE5D5}"/>
              </a:ext>
            </a:extLst>
          </p:cNvPr>
          <p:cNvSpPr txBox="1"/>
          <p:nvPr/>
        </p:nvSpPr>
        <p:spPr>
          <a:xfrm>
            <a:off x="6594100" y="3839958"/>
            <a:ext cx="1682255" cy="200439"/>
          </a:xfrm>
          <a:prstGeom prst="rect">
            <a:avLst/>
          </a:prstGeom>
          <a:noFill/>
        </p:spPr>
        <p:txBody>
          <a:bodyPr wrap="none" lIns="0" tIns="0" rIns="0" bIns="0" rtlCol="0">
            <a:spAutoFit/>
          </a:bodyPr>
          <a:lstStyle/>
          <a:p>
            <a:pPr algn="ctr">
              <a:lnSpc>
                <a:spcPct val="80000"/>
              </a:lnSpc>
            </a:pPr>
            <a:r>
              <a:rPr lang="en-US" sz="1600" b="1" spc="200" dirty="0">
                <a:latin typeface="Titillium" charset="0"/>
                <a:ea typeface="Titillium" charset="0"/>
                <a:cs typeface="Titillium" charset="0"/>
              </a:rPr>
              <a:t>METHODOLOGY</a:t>
            </a:r>
          </a:p>
        </p:txBody>
      </p:sp>
      <p:sp>
        <p:nvSpPr>
          <p:cNvPr id="8" name="TextBox 7">
            <a:extLst>
              <a:ext uri="{FF2B5EF4-FFF2-40B4-BE49-F238E27FC236}">
                <a16:creationId xmlns:a16="http://schemas.microsoft.com/office/drawing/2014/main" id="{578C5DED-B310-43BF-9C2C-02CC77E50CCC}"/>
              </a:ext>
            </a:extLst>
          </p:cNvPr>
          <p:cNvSpPr txBox="1"/>
          <p:nvPr/>
        </p:nvSpPr>
        <p:spPr>
          <a:xfrm>
            <a:off x="9137157" y="3839958"/>
            <a:ext cx="965392" cy="200439"/>
          </a:xfrm>
          <a:prstGeom prst="rect">
            <a:avLst/>
          </a:prstGeom>
          <a:noFill/>
        </p:spPr>
        <p:txBody>
          <a:bodyPr wrap="none" lIns="0" tIns="0" rIns="0" bIns="0" rtlCol="0">
            <a:spAutoFit/>
          </a:bodyPr>
          <a:lstStyle/>
          <a:p>
            <a:pPr algn="ctr">
              <a:lnSpc>
                <a:spcPct val="80000"/>
              </a:lnSpc>
            </a:pPr>
            <a:r>
              <a:rPr lang="en-US" sz="1600" b="1" spc="200" dirty="0">
                <a:latin typeface="Titillium" charset="0"/>
                <a:ea typeface="Titillium" charset="0"/>
                <a:cs typeface="Titillium" charset="0"/>
              </a:rPr>
              <a:t>RESULTS</a:t>
            </a:r>
          </a:p>
        </p:txBody>
      </p:sp>
      <p:sp>
        <p:nvSpPr>
          <p:cNvPr id="11" name="Oval 10">
            <a:extLst>
              <a:ext uri="{FF2B5EF4-FFF2-40B4-BE49-F238E27FC236}">
                <a16:creationId xmlns:a16="http://schemas.microsoft.com/office/drawing/2014/main" id="{A0F6ECB2-136B-4E0C-80E2-8FD66B81B906}"/>
              </a:ext>
            </a:extLst>
          </p:cNvPr>
          <p:cNvSpPr/>
          <p:nvPr/>
        </p:nvSpPr>
        <p:spPr>
          <a:xfrm>
            <a:off x="7238523" y="4304134"/>
            <a:ext cx="393405" cy="393405"/>
          </a:xfrm>
          <a:prstGeom prst="ellipse">
            <a:avLst/>
          </a:prstGeom>
          <a:noFill/>
          <a:ln w="6350">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tx1">
                    <a:alpha val="40000"/>
                  </a:schemeClr>
                </a:solidFill>
                <a:latin typeface="Titillium" charset="0"/>
                <a:ea typeface="Titillium" charset="0"/>
                <a:cs typeface="Titillium" charset="0"/>
              </a:rPr>
              <a:t>3</a:t>
            </a:r>
          </a:p>
        </p:txBody>
      </p:sp>
      <p:sp>
        <p:nvSpPr>
          <p:cNvPr id="12" name="Oval 11">
            <a:extLst>
              <a:ext uri="{FF2B5EF4-FFF2-40B4-BE49-F238E27FC236}">
                <a16:creationId xmlns:a16="http://schemas.microsoft.com/office/drawing/2014/main" id="{76860124-A83E-4FDB-BDFB-52D030113327}"/>
              </a:ext>
            </a:extLst>
          </p:cNvPr>
          <p:cNvSpPr/>
          <p:nvPr/>
        </p:nvSpPr>
        <p:spPr>
          <a:xfrm>
            <a:off x="9423577" y="4304134"/>
            <a:ext cx="393405" cy="393405"/>
          </a:xfrm>
          <a:prstGeom prst="ellipse">
            <a:avLst/>
          </a:prstGeom>
          <a:noFill/>
          <a:ln w="6350">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tx1">
                    <a:alpha val="40000"/>
                  </a:schemeClr>
                </a:solidFill>
                <a:latin typeface="Titillium" charset="0"/>
                <a:ea typeface="Titillium" charset="0"/>
                <a:cs typeface="Titillium" charset="0"/>
              </a:rPr>
              <a:t>4</a:t>
            </a:r>
          </a:p>
        </p:txBody>
      </p:sp>
      <p:cxnSp>
        <p:nvCxnSpPr>
          <p:cNvPr id="13" name="Straight Connector 12">
            <a:extLst>
              <a:ext uri="{FF2B5EF4-FFF2-40B4-BE49-F238E27FC236}">
                <a16:creationId xmlns:a16="http://schemas.microsoft.com/office/drawing/2014/main" id="{57FA7826-E952-4A6E-9906-8B0C6C71950E}"/>
              </a:ext>
            </a:extLst>
          </p:cNvPr>
          <p:cNvCxnSpPr/>
          <p:nvPr/>
        </p:nvCxnSpPr>
        <p:spPr>
          <a:xfrm>
            <a:off x="3313047" y="4506027"/>
            <a:ext cx="1669312" cy="0"/>
          </a:xfrm>
          <a:prstGeom prst="line">
            <a:avLst/>
          </a:prstGeom>
          <a:ln w="9525">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277852-B49F-428D-8DDA-57D99F516159}"/>
              </a:ext>
            </a:extLst>
          </p:cNvPr>
          <p:cNvCxnSpPr/>
          <p:nvPr/>
        </p:nvCxnSpPr>
        <p:spPr>
          <a:xfrm>
            <a:off x="5497412" y="4506027"/>
            <a:ext cx="1669312" cy="0"/>
          </a:xfrm>
          <a:prstGeom prst="line">
            <a:avLst/>
          </a:prstGeom>
          <a:ln>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7E553C1-0FD8-470B-B22A-BA7A74A05467}"/>
              </a:ext>
            </a:extLst>
          </p:cNvPr>
          <p:cNvCxnSpPr/>
          <p:nvPr/>
        </p:nvCxnSpPr>
        <p:spPr>
          <a:xfrm>
            <a:off x="7679836" y="4500836"/>
            <a:ext cx="1669312" cy="0"/>
          </a:xfrm>
          <a:prstGeom prst="line">
            <a:avLst/>
          </a:prstGeom>
          <a:ln>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009D10B2-F85D-4A32-A347-579F10EBAB6D}"/>
              </a:ext>
            </a:extLst>
          </p:cNvPr>
          <p:cNvPicPr>
            <a:picLocks noChangeAspect="1"/>
          </p:cNvPicPr>
          <p:nvPr/>
        </p:nvPicPr>
        <p:blipFill>
          <a:blip r:embed="rId2"/>
          <a:stretch>
            <a:fillRect/>
          </a:stretch>
        </p:blipFill>
        <p:spPr>
          <a:xfrm>
            <a:off x="2804243" y="2993765"/>
            <a:ext cx="731347" cy="731347"/>
          </a:xfrm>
          <a:prstGeom prst="rect">
            <a:avLst/>
          </a:prstGeom>
        </p:spPr>
      </p:pic>
      <p:grpSp>
        <p:nvGrpSpPr>
          <p:cNvPr id="17" name="Group 16">
            <a:extLst>
              <a:ext uri="{FF2B5EF4-FFF2-40B4-BE49-F238E27FC236}">
                <a16:creationId xmlns:a16="http://schemas.microsoft.com/office/drawing/2014/main" id="{B7AFFAC2-6253-4D1A-B964-DD112BA382BD}"/>
              </a:ext>
            </a:extLst>
          </p:cNvPr>
          <p:cNvGrpSpPr/>
          <p:nvPr/>
        </p:nvGrpSpPr>
        <p:grpSpPr>
          <a:xfrm>
            <a:off x="4674820" y="2790987"/>
            <a:ext cx="988409" cy="934125"/>
            <a:chOff x="4831743" y="2086940"/>
            <a:chExt cx="1158239" cy="1094628"/>
          </a:xfrm>
        </p:grpSpPr>
        <p:pic>
          <p:nvPicPr>
            <p:cNvPr id="18" name="Picture 17">
              <a:extLst>
                <a:ext uri="{FF2B5EF4-FFF2-40B4-BE49-F238E27FC236}">
                  <a16:creationId xmlns:a16="http://schemas.microsoft.com/office/drawing/2014/main" id="{AD131BDB-F087-4895-9006-B2AB3297015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7994" t="4930" r="59014" b="60616"/>
            <a:stretch/>
          </p:blipFill>
          <p:spPr>
            <a:xfrm>
              <a:off x="4831743" y="2086940"/>
              <a:ext cx="1158239" cy="1094628"/>
            </a:xfrm>
            <a:prstGeom prst="rect">
              <a:avLst/>
            </a:prstGeom>
          </p:spPr>
        </p:pic>
        <p:sp>
          <p:nvSpPr>
            <p:cNvPr id="19" name="Oval 18">
              <a:extLst>
                <a:ext uri="{FF2B5EF4-FFF2-40B4-BE49-F238E27FC236}">
                  <a16:creationId xmlns:a16="http://schemas.microsoft.com/office/drawing/2014/main" id="{5F7E3443-9A3A-48F5-AA12-4736900BA152}"/>
                </a:ext>
              </a:extLst>
            </p:cNvPr>
            <p:cNvSpPr/>
            <p:nvPr/>
          </p:nvSpPr>
          <p:spPr bwMode="auto">
            <a:xfrm>
              <a:off x="5347207" y="2548557"/>
              <a:ext cx="182925" cy="168216"/>
            </a:xfrm>
            <a:prstGeom prst="ellipse">
              <a:avLst/>
            </a:prstGeom>
            <a:solidFill>
              <a:schemeClr val="tx1">
                <a:lumMod val="95000"/>
                <a:lumOff val="5000"/>
              </a:schemeClr>
            </a:solidFill>
            <a:ln>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a:p>
          </p:txBody>
        </p:sp>
      </p:grpSp>
      <p:pic>
        <p:nvPicPr>
          <p:cNvPr id="22" name="Picture 21">
            <a:extLst>
              <a:ext uri="{FF2B5EF4-FFF2-40B4-BE49-F238E27FC236}">
                <a16:creationId xmlns:a16="http://schemas.microsoft.com/office/drawing/2014/main" id="{544E7580-9DE9-4F4C-8BDF-EF0D582AA52E}"/>
              </a:ext>
            </a:extLst>
          </p:cNvPr>
          <p:cNvPicPr>
            <a:picLocks noChangeAspect="1"/>
          </p:cNvPicPr>
          <p:nvPr/>
        </p:nvPicPr>
        <p:blipFill>
          <a:blip r:embed="rId5"/>
          <a:stretch>
            <a:fillRect/>
          </a:stretch>
        </p:blipFill>
        <p:spPr>
          <a:xfrm>
            <a:off x="9269636" y="3065146"/>
            <a:ext cx="673859" cy="673859"/>
          </a:xfrm>
          <a:prstGeom prst="rect">
            <a:avLst/>
          </a:prstGeom>
        </p:spPr>
      </p:pic>
      <p:pic>
        <p:nvPicPr>
          <p:cNvPr id="25" name="Picture 24">
            <a:extLst>
              <a:ext uri="{FF2B5EF4-FFF2-40B4-BE49-F238E27FC236}">
                <a16:creationId xmlns:a16="http://schemas.microsoft.com/office/drawing/2014/main" id="{FA457B52-4DE5-436E-A540-5B0C961751B9}"/>
              </a:ext>
            </a:extLst>
          </p:cNvPr>
          <p:cNvPicPr>
            <a:picLocks noChangeAspect="1"/>
          </p:cNvPicPr>
          <p:nvPr/>
        </p:nvPicPr>
        <p:blipFill rotWithShape="1">
          <a:blip r:embed="rId6"/>
          <a:srcRect l="30638" r="1"/>
          <a:stretch/>
        </p:blipFill>
        <p:spPr>
          <a:xfrm>
            <a:off x="6846123" y="2554727"/>
            <a:ext cx="1492976" cy="1256203"/>
          </a:xfrm>
          <a:prstGeom prst="rect">
            <a:avLst/>
          </a:prstGeom>
        </p:spPr>
      </p:pic>
      <p:sp>
        <p:nvSpPr>
          <p:cNvPr id="28" name="Oval 27">
            <a:extLst>
              <a:ext uri="{FF2B5EF4-FFF2-40B4-BE49-F238E27FC236}">
                <a16:creationId xmlns:a16="http://schemas.microsoft.com/office/drawing/2014/main" id="{8CC6F2D2-CACF-4D8F-8C02-DD5CF24151D3}"/>
              </a:ext>
            </a:extLst>
          </p:cNvPr>
          <p:cNvSpPr/>
          <p:nvPr/>
        </p:nvSpPr>
        <p:spPr>
          <a:xfrm>
            <a:off x="2857564" y="4312482"/>
            <a:ext cx="393405" cy="393405"/>
          </a:xfrm>
          <a:prstGeom prst="ellipse">
            <a:avLst/>
          </a:prstGeom>
          <a:noFill/>
          <a:ln w="12700">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alpha val="40000"/>
                  </a:schemeClr>
                </a:solidFill>
                <a:latin typeface="Titillium" charset="0"/>
                <a:ea typeface="Titillium" charset="0"/>
                <a:cs typeface="Titillium" charset="0"/>
              </a:rPr>
              <a:t>1</a:t>
            </a:r>
          </a:p>
        </p:txBody>
      </p:sp>
      <p:sp>
        <p:nvSpPr>
          <p:cNvPr id="26" name="Oval 25">
            <a:extLst>
              <a:ext uri="{FF2B5EF4-FFF2-40B4-BE49-F238E27FC236}">
                <a16:creationId xmlns:a16="http://schemas.microsoft.com/office/drawing/2014/main" id="{757635E9-FFBB-44C3-87A5-7925088AC016}"/>
              </a:ext>
            </a:extLst>
          </p:cNvPr>
          <p:cNvSpPr/>
          <p:nvPr/>
        </p:nvSpPr>
        <p:spPr>
          <a:xfrm>
            <a:off x="5036867" y="4275647"/>
            <a:ext cx="443944" cy="45037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latin typeface="Titillium" panose="00000500000000000000" pitchFamily="50" charset="0"/>
                <a:ea typeface="Titillium" charset="0"/>
                <a:cs typeface="Titillium" charset="0"/>
              </a:rPr>
              <a:t>2</a:t>
            </a:r>
            <a:endParaRPr lang="en-US" b="1" dirty="0">
              <a:solidFill>
                <a:srgbClr val="FF0000"/>
              </a:solidFill>
              <a:latin typeface="Titillium" charset="0"/>
              <a:ea typeface="Titillium" charset="0"/>
              <a:cs typeface="Titillium" charset="0"/>
            </a:endParaRPr>
          </a:p>
        </p:txBody>
      </p:sp>
      <p:sp>
        <p:nvSpPr>
          <p:cNvPr id="2" name="Slide Number Placeholder 1">
            <a:extLst>
              <a:ext uri="{FF2B5EF4-FFF2-40B4-BE49-F238E27FC236}">
                <a16:creationId xmlns:a16="http://schemas.microsoft.com/office/drawing/2014/main" id="{56E497E3-DD61-4644-A911-ACD1F96B0F33}"/>
              </a:ext>
            </a:extLst>
          </p:cNvPr>
          <p:cNvSpPr>
            <a:spLocks noGrp="1"/>
          </p:cNvSpPr>
          <p:nvPr>
            <p:ph type="sldNum" sz="quarter" idx="12"/>
          </p:nvPr>
        </p:nvSpPr>
        <p:spPr/>
        <p:txBody>
          <a:bodyPr/>
          <a:lstStyle/>
          <a:p>
            <a:fld id="{FD38A122-9D37-40E4-A343-0621AE7B5863}" type="slidenum">
              <a:rPr lang="en-US" smtClean="0"/>
              <a:t>15</a:t>
            </a:fld>
            <a:endParaRPr lang="en-US"/>
          </a:p>
        </p:txBody>
      </p:sp>
    </p:spTree>
    <p:extLst>
      <p:ext uri="{BB962C8B-B14F-4D97-AF65-F5344CB8AC3E}">
        <p14:creationId xmlns:p14="http://schemas.microsoft.com/office/powerpoint/2010/main" val="3052816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F35E9B0-1995-4567-B5F9-944C216909BA}"/>
              </a:ext>
            </a:extLst>
          </p:cNvPr>
          <p:cNvSpPr txBox="1"/>
          <p:nvPr/>
        </p:nvSpPr>
        <p:spPr>
          <a:xfrm>
            <a:off x="2380636" y="641456"/>
            <a:ext cx="4078676" cy="584775"/>
          </a:xfrm>
          <a:prstGeom prst="rect">
            <a:avLst/>
          </a:prstGeom>
          <a:noFill/>
        </p:spPr>
        <p:txBody>
          <a:bodyPr wrap="square" rtlCol="0">
            <a:spAutoFit/>
          </a:bodyPr>
          <a:lstStyle/>
          <a:p>
            <a:r>
              <a:rPr lang="en-US" sz="3200" dirty="0">
                <a:latin typeface="ADAM.CG PRO" pitchFamily="50" charset="0"/>
              </a:rPr>
              <a:t>VISCOELASTICITY</a:t>
            </a:r>
          </a:p>
        </p:txBody>
      </p:sp>
      <p:sp>
        <p:nvSpPr>
          <p:cNvPr id="7" name="Rectangle 6">
            <a:extLst>
              <a:ext uri="{FF2B5EF4-FFF2-40B4-BE49-F238E27FC236}">
                <a16:creationId xmlns:a16="http://schemas.microsoft.com/office/drawing/2014/main" id="{62698A2D-7608-4BE2-AA76-14AAD364468F}"/>
              </a:ext>
            </a:extLst>
          </p:cNvPr>
          <p:cNvSpPr/>
          <p:nvPr/>
        </p:nvSpPr>
        <p:spPr>
          <a:xfrm>
            <a:off x="5439391" y="1364120"/>
            <a:ext cx="1616950" cy="707886"/>
          </a:xfrm>
          <a:prstGeom prst="rect">
            <a:avLst/>
          </a:prstGeom>
        </p:spPr>
        <p:txBody>
          <a:bodyPr wrap="square">
            <a:spAutoFit/>
          </a:bodyPr>
          <a:lstStyle/>
          <a:p>
            <a:r>
              <a:rPr lang="en-US" sz="2000" dirty="0">
                <a:latin typeface="Titillium" panose="00000500000000000000" pitchFamily="50" charset="0"/>
                <a:ea typeface="Calibri" panose="020F0502020204030204" pitchFamily="34" charset="0"/>
              </a:rPr>
              <a:t>Hookean Solid:</a:t>
            </a:r>
            <a:endParaRPr lang="en-US" sz="2000" dirty="0">
              <a:latin typeface="Titillium" panose="00000500000000000000" pitchFamily="50" charset="0"/>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7AB8A3C-A063-4442-AE47-5F423126DFD7}"/>
                  </a:ext>
                </a:extLst>
              </p:cNvPr>
              <p:cNvSpPr/>
              <p:nvPr/>
            </p:nvSpPr>
            <p:spPr>
              <a:xfrm>
                <a:off x="7056341" y="1364120"/>
                <a:ext cx="103759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𝜎</m:t>
                      </m:r>
                      <m:r>
                        <a:rPr lang="en-US" sz="2000" i="0">
                          <a:latin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𝛾</m:t>
                      </m:r>
                    </m:oMath>
                  </m:oMathPara>
                </a14:m>
                <a:endParaRPr lang="en-US" sz="2000" dirty="0"/>
              </a:p>
            </p:txBody>
          </p:sp>
        </mc:Choice>
        <mc:Fallback xmlns="">
          <p:sp>
            <p:nvSpPr>
              <p:cNvPr id="8" name="Rectangle 7">
                <a:extLst>
                  <a:ext uri="{FF2B5EF4-FFF2-40B4-BE49-F238E27FC236}">
                    <a16:creationId xmlns:a16="http://schemas.microsoft.com/office/drawing/2014/main" id="{57AB8A3C-A063-4442-AE47-5F423126DFD7}"/>
                  </a:ext>
                </a:extLst>
              </p:cNvPr>
              <p:cNvSpPr>
                <a:spLocks noRot="1" noChangeAspect="1" noMove="1" noResize="1" noEditPoints="1" noAdjustHandles="1" noChangeArrowheads="1" noChangeShapeType="1" noTextEdit="1"/>
              </p:cNvSpPr>
              <p:nvPr/>
            </p:nvSpPr>
            <p:spPr>
              <a:xfrm>
                <a:off x="7056341" y="1364120"/>
                <a:ext cx="1037592" cy="400110"/>
              </a:xfrm>
              <a:prstGeom prst="rect">
                <a:avLst/>
              </a:prstGeom>
              <a:blipFill>
                <a:blip r:embed="rId3"/>
                <a:stretch>
                  <a:fillRect b="-12308"/>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4E1D01D-022F-4D10-9BD6-BD918FD13AB4}"/>
              </a:ext>
            </a:extLst>
          </p:cNvPr>
          <p:cNvSpPr/>
          <p:nvPr/>
        </p:nvSpPr>
        <p:spPr>
          <a:xfrm>
            <a:off x="5439391" y="3275599"/>
            <a:ext cx="1393209" cy="707886"/>
          </a:xfrm>
          <a:prstGeom prst="rect">
            <a:avLst/>
          </a:prstGeom>
        </p:spPr>
        <p:txBody>
          <a:bodyPr wrap="square">
            <a:spAutoFit/>
          </a:bodyPr>
          <a:lstStyle/>
          <a:p>
            <a:r>
              <a:rPr lang="en-US" sz="2000" dirty="0">
                <a:latin typeface="Titillium" panose="00000500000000000000" pitchFamily="50" charset="0"/>
                <a:ea typeface="Calibri" panose="020F0502020204030204" pitchFamily="34" charset="0"/>
              </a:rPr>
              <a:t>Newtonian fluid: </a:t>
            </a:r>
            <a:endParaRPr lang="en-US" sz="2000" dirty="0">
              <a:latin typeface="Titillium" panose="00000500000000000000" pitchFamily="50" charset="0"/>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8EF1D17-82BD-42FD-9BA3-7A091753A710}"/>
                  </a:ext>
                </a:extLst>
              </p:cNvPr>
              <p:cNvSpPr/>
              <p:nvPr/>
            </p:nvSpPr>
            <p:spPr>
              <a:xfrm>
                <a:off x="7158100" y="3275599"/>
                <a:ext cx="101784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𝜎</m:t>
                      </m:r>
                      <m:r>
                        <a:rPr lang="en-US" sz="2000" i="0">
                          <a:latin typeface="Cambria Math" panose="02040503050406030204" pitchFamily="18" charset="0"/>
                        </a:rPr>
                        <m:t>=</m:t>
                      </m:r>
                      <m:r>
                        <a:rPr lang="en-US" sz="2000" i="1">
                          <a:latin typeface="Cambria Math" panose="02040503050406030204" pitchFamily="18" charset="0"/>
                        </a:rPr>
                        <m:t>𝜂</m:t>
                      </m:r>
                      <m:acc>
                        <m:accPr>
                          <m:chr m:val="̇"/>
                          <m:ctrlPr>
                            <a:rPr lang="en-US" sz="2000" i="1">
                              <a:latin typeface="Cambria Math" panose="02040503050406030204" pitchFamily="18" charset="0"/>
                            </a:rPr>
                          </m:ctrlPr>
                        </m:accPr>
                        <m:e>
                          <m:r>
                            <a:rPr lang="en-US" sz="2000" i="1">
                              <a:latin typeface="Cambria Math" panose="02040503050406030204" pitchFamily="18" charset="0"/>
                            </a:rPr>
                            <m:t>𝛾</m:t>
                          </m:r>
                        </m:e>
                      </m:acc>
                    </m:oMath>
                  </m:oMathPara>
                </a14:m>
                <a:endParaRPr lang="en-US" sz="2000" dirty="0"/>
              </a:p>
            </p:txBody>
          </p:sp>
        </mc:Choice>
        <mc:Fallback xmlns="">
          <p:sp>
            <p:nvSpPr>
              <p:cNvPr id="10" name="Rectangle 9">
                <a:extLst>
                  <a:ext uri="{FF2B5EF4-FFF2-40B4-BE49-F238E27FC236}">
                    <a16:creationId xmlns:a16="http://schemas.microsoft.com/office/drawing/2014/main" id="{E8EF1D17-82BD-42FD-9BA3-7A091753A710}"/>
                  </a:ext>
                </a:extLst>
              </p:cNvPr>
              <p:cNvSpPr>
                <a:spLocks noRot="1" noChangeAspect="1" noMove="1" noResize="1" noEditPoints="1" noAdjustHandles="1" noChangeArrowheads="1" noChangeShapeType="1" noTextEdit="1"/>
              </p:cNvSpPr>
              <p:nvPr/>
            </p:nvSpPr>
            <p:spPr>
              <a:xfrm>
                <a:off x="7158100" y="3275599"/>
                <a:ext cx="1017843" cy="400110"/>
              </a:xfrm>
              <a:prstGeom prst="rect">
                <a:avLst/>
              </a:prstGeom>
              <a:blipFill>
                <a:blip r:embed="rId4"/>
                <a:stretch>
                  <a:fillRect r="-3593"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7FA9E3B-E517-449E-96D2-EE398A818F34}"/>
                  </a:ext>
                </a:extLst>
              </p:cNvPr>
              <p:cNvSpPr/>
              <p:nvPr/>
            </p:nvSpPr>
            <p:spPr>
              <a:xfrm>
                <a:off x="7473335" y="1764230"/>
                <a:ext cx="2501222" cy="1200329"/>
              </a:xfrm>
              <a:prstGeom prst="rect">
                <a:avLst/>
              </a:prstGeom>
            </p:spPr>
            <p:txBody>
              <a:bodyPr wrap="square">
                <a:spAutoFit/>
              </a:bodyPr>
              <a:lstStyle/>
              <a:p>
                <a:r>
                  <a:rPr lang="en-US" dirty="0">
                    <a:latin typeface="Titillium" panose="00000500000000000000" pitchFamily="50" charset="0"/>
                    <a:ea typeface="Times New Roman" panose="02020603050405020304" pitchFamily="18" charset="0"/>
                  </a:rPr>
                  <a:t>where </a:t>
                </a:r>
              </a:p>
              <a:p>
                <a14:m>
                  <m:oMath xmlns:m="http://schemas.openxmlformats.org/officeDocument/2006/math">
                    <m:r>
                      <a:rPr lang="en-US" i="1">
                        <a:latin typeface="Cambria Math" panose="02040503050406030204" pitchFamily="18" charset="0"/>
                      </a:rPr>
                      <m:t>𝜎</m:t>
                    </m:r>
                  </m:oMath>
                </a14:m>
                <a:r>
                  <a:rPr lang="en-US" i="1" dirty="0">
                    <a:latin typeface="Titillium" panose="00000500000000000000" pitchFamily="50" charset="0"/>
                    <a:ea typeface="Calibri" panose="020F0502020204030204" pitchFamily="34" charset="0"/>
                    <a:cs typeface="Times New Roman" panose="02020603050405020304" pitchFamily="18" charset="0"/>
                  </a:rPr>
                  <a:t> </a:t>
                </a:r>
                <a:r>
                  <a:rPr lang="en-US" dirty="0">
                    <a:latin typeface="Titillium" panose="00000500000000000000" pitchFamily="50" charset="0"/>
                    <a:ea typeface="Calibri" panose="020F0502020204030204" pitchFamily="34" charset="0"/>
                    <a:cs typeface="Times New Roman" panose="02020603050405020304" pitchFamily="18" charset="0"/>
                  </a:rPr>
                  <a:t>is the stress</a:t>
                </a:r>
              </a:p>
              <a:p>
                <a14:m>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𝐺</m:t>
                    </m:r>
                  </m:oMath>
                </a14:m>
                <a:r>
                  <a:rPr lang="en-US" dirty="0">
                    <a:latin typeface="Titillium" panose="00000500000000000000" pitchFamily="50" charset="0"/>
                    <a:ea typeface="Times New Roman" panose="02020603050405020304" pitchFamily="18" charset="0"/>
                  </a:rPr>
                  <a:t>is the elastic modulus</a:t>
                </a:r>
              </a:p>
              <a:p>
                <a:r>
                  <a:rPr lang="en-US" dirty="0">
                    <a:latin typeface="Titillium" panose="00000500000000000000" pitchFamily="50" charset="0"/>
                    <a:ea typeface="Times New Roman" panose="02020603050405020304" pitchFamily="18" charset="0"/>
                  </a:rPr>
                  <a:t> </a:t>
                </a:r>
                <a14:m>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𝛾</m:t>
                    </m:r>
                  </m:oMath>
                </a14:m>
                <a:r>
                  <a:rPr lang="en-US" dirty="0">
                    <a:latin typeface="Titillium" panose="00000500000000000000" pitchFamily="50" charset="0"/>
                    <a:ea typeface="Times New Roman" panose="02020603050405020304" pitchFamily="18" charset="0"/>
                  </a:rPr>
                  <a:t> is the strain</a:t>
                </a:r>
                <a:endParaRPr lang="en-US" dirty="0">
                  <a:latin typeface="Titillium" panose="00000500000000000000" pitchFamily="50" charset="0"/>
                </a:endParaRPr>
              </a:p>
            </p:txBody>
          </p:sp>
        </mc:Choice>
        <mc:Fallback xmlns="">
          <p:sp>
            <p:nvSpPr>
              <p:cNvPr id="11" name="Rectangle 10">
                <a:extLst>
                  <a:ext uri="{FF2B5EF4-FFF2-40B4-BE49-F238E27FC236}">
                    <a16:creationId xmlns:a16="http://schemas.microsoft.com/office/drawing/2014/main" id="{C7FA9E3B-E517-449E-96D2-EE398A818F34}"/>
                  </a:ext>
                </a:extLst>
              </p:cNvPr>
              <p:cNvSpPr>
                <a:spLocks noRot="1" noChangeAspect="1" noMove="1" noResize="1" noEditPoints="1" noAdjustHandles="1" noChangeArrowheads="1" noChangeShapeType="1" noTextEdit="1"/>
              </p:cNvSpPr>
              <p:nvPr/>
            </p:nvSpPr>
            <p:spPr>
              <a:xfrm>
                <a:off x="7473335" y="1764230"/>
                <a:ext cx="2501222" cy="1200329"/>
              </a:xfrm>
              <a:prstGeom prst="rect">
                <a:avLst/>
              </a:prstGeom>
              <a:blipFill>
                <a:blip r:embed="rId5"/>
                <a:stretch>
                  <a:fillRect l="-2195" t="-2030" b="-761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8656A5F-19A4-4D1A-9B0A-10415925E68D}"/>
              </a:ext>
            </a:extLst>
          </p:cNvPr>
          <p:cNvSpPr txBox="1"/>
          <p:nvPr/>
        </p:nvSpPr>
        <p:spPr>
          <a:xfrm flipH="1">
            <a:off x="10240846" y="1394898"/>
            <a:ext cx="776441"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Eq. 2</a:t>
            </a:r>
          </a:p>
        </p:txBody>
      </p:sp>
      <p:sp>
        <p:nvSpPr>
          <p:cNvPr id="13" name="TextBox 12">
            <a:extLst>
              <a:ext uri="{FF2B5EF4-FFF2-40B4-BE49-F238E27FC236}">
                <a16:creationId xmlns:a16="http://schemas.microsoft.com/office/drawing/2014/main" id="{966A5F46-9E4F-48CF-B802-6EC5781021B8}"/>
              </a:ext>
            </a:extLst>
          </p:cNvPr>
          <p:cNvSpPr txBox="1"/>
          <p:nvPr/>
        </p:nvSpPr>
        <p:spPr>
          <a:xfrm flipH="1">
            <a:off x="10240846" y="3306377"/>
            <a:ext cx="776441"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Eq. 3</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7DDFCA2-8BB8-4C73-9E64-51E2EBF5308E}"/>
                  </a:ext>
                </a:extLst>
              </p:cNvPr>
              <p:cNvSpPr/>
              <p:nvPr/>
            </p:nvSpPr>
            <p:spPr>
              <a:xfrm>
                <a:off x="7366664" y="3938193"/>
                <a:ext cx="2707280" cy="1322285"/>
              </a:xfrm>
              <a:prstGeom prst="rect">
                <a:avLst/>
              </a:prstGeom>
            </p:spPr>
            <p:txBody>
              <a:bodyPr wrap="none">
                <a:spAutoFit/>
              </a:bodyPr>
              <a:lstStyle/>
              <a:p>
                <a:r>
                  <a:rPr lang="en-US" dirty="0">
                    <a:latin typeface="Titillium" panose="00000500000000000000" pitchFamily="50" charset="0"/>
                    <a:ea typeface="Calibri" panose="020F0502020204030204" pitchFamily="34" charset="0"/>
                  </a:rPr>
                  <a:t>where </a:t>
                </a:r>
              </a:p>
              <a:p>
                <a14:m>
                  <m:oMath xmlns:m="http://schemas.openxmlformats.org/officeDocument/2006/math">
                    <m:r>
                      <a:rPr lang="en-US" i="1">
                        <a:latin typeface="Cambria Math" panose="02040503050406030204" pitchFamily="18" charset="0"/>
                      </a:rPr>
                      <m:t>𝜎</m:t>
                    </m:r>
                  </m:oMath>
                </a14:m>
                <a:r>
                  <a:rPr lang="en-US" i="1" dirty="0">
                    <a:latin typeface="Titillium" panose="00000500000000000000" pitchFamily="50" charset="0"/>
                    <a:ea typeface="Calibri" panose="020F0502020204030204" pitchFamily="34" charset="0"/>
                    <a:cs typeface="Times New Roman" panose="02020603050405020304" pitchFamily="18" charset="0"/>
                  </a:rPr>
                  <a:t> </a:t>
                </a:r>
                <a:r>
                  <a:rPr lang="en-US" dirty="0">
                    <a:latin typeface="Titillium" panose="00000500000000000000" pitchFamily="50" charset="0"/>
                    <a:ea typeface="Calibri" panose="020F0502020204030204" pitchFamily="34" charset="0"/>
                    <a:cs typeface="Times New Roman" panose="02020603050405020304" pitchFamily="18" charset="0"/>
                  </a:rPr>
                  <a:t>is the stress</a:t>
                </a:r>
                <a:endParaRPr lang="en-US" i="1" dirty="0">
                  <a:latin typeface="Titillium" panose="00000500000000000000" pitchFamily="50" charset="0"/>
                  <a:ea typeface="Calibri" panose="020F0502020204030204" pitchFamily="34" charset="0"/>
                  <a:cs typeface="Times New Roman" panose="02020603050405020304" pitchFamily="18" charset="0"/>
                </a:endParaRPr>
              </a:p>
              <a:p>
                <a14:m>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𝜂</m:t>
                    </m:r>
                  </m:oMath>
                </a14:m>
                <a:r>
                  <a:rPr lang="en-US" dirty="0">
                    <a:latin typeface="Titillium" panose="00000500000000000000" pitchFamily="50" charset="0"/>
                    <a:ea typeface="Times New Roman" panose="02020603050405020304" pitchFamily="18" charset="0"/>
                  </a:rPr>
                  <a:t> is the viscosity </a:t>
                </a:r>
              </a:p>
              <a:p>
                <a14:m>
                  <m:oMath xmlns:m="http://schemas.openxmlformats.org/officeDocument/2006/math">
                    <m:acc>
                      <m:accPr>
                        <m:chr m:val="̇"/>
                        <m:ctrlPr>
                          <a:rPr lang="en-US" i="1">
                            <a:effectLst/>
                            <a:latin typeface="Cambria Math" panose="02040503050406030204" pitchFamily="18" charset="0"/>
                            <a:cs typeface="Times New Roman" panose="02020603050405020304" pitchFamily="18" charset="0"/>
                          </a:rPr>
                        </m:ctrlPr>
                      </m:accPr>
                      <m:e>
                        <m:r>
                          <a:rPr lang="en-US" i="1">
                            <a:latin typeface="Cambria Math" panose="02040503050406030204" pitchFamily="18" charset="0"/>
                            <a:ea typeface="Calibri" panose="020F0502020204030204" pitchFamily="34" charset="0"/>
                            <a:cs typeface="Times New Roman" panose="02020603050405020304" pitchFamily="18" charset="0"/>
                          </a:rPr>
                          <m:t>𝛾</m:t>
                        </m:r>
                      </m:e>
                    </m:acc>
                  </m:oMath>
                </a14:m>
                <a:r>
                  <a:rPr lang="en-US" dirty="0">
                    <a:latin typeface="Titillium" panose="00000500000000000000" pitchFamily="50" charset="0"/>
                    <a:ea typeface="Times New Roman" panose="02020603050405020304" pitchFamily="18" charset="0"/>
                  </a:rPr>
                  <a:t> is the rate of strain </a:t>
                </a:r>
                <a14:m>
                  <m:oMath xmlns:m="http://schemas.openxmlformats.org/officeDocument/2006/math">
                    <m:r>
                      <a:rPr lang="en-US"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𝑑</m:t>
                        </m:r>
                        <m:r>
                          <a:rPr lang="en-US" i="1">
                            <a:latin typeface="Cambria Math" panose="02040503050406030204" pitchFamily="18" charset="0"/>
                            <a:ea typeface="Times New Roman" panose="02020603050405020304" pitchFamily="18" charset="0"/>
                            <a:cs typeface="Times New Roman" panose="02020603050405020304" pitchFamily="18" charset="0"/>
                          </a:rPr>
                          <m:t>𝛾</m:t>
                        </m:r>
                      </m:num>
                      <m:den>
                        <m:r>
                          <a:rPr lang="en-US" i="1">
                            <a:latin typeface="Cambria Math" panose="02040503050406030204" pitchFamily="18" charset="0"/>
                            <a:ea typeface="Times New Roman" panose="02020603050405020304" pitchFamily="18" charset="0"/>
                            <a:cs typeface="Times New Roman" panose="02020603050405020304" pitchFamily="18" charset="0"/>
                          </a:rPr>
                          <m:t>𝑑𝑡</m:t>
                        </m:r>
                      </m:den>
                    </m:f>
                    <m:r>
                      <a:rPr lang="en-US" i="1">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latin typeface="Titillium" panose="00000500000000000000" pitchFamily="50" charset="0"/>
                    <a:ea typeface="Times New Roman" panose="02020603050405020304" pitchFamily="18" charset="0"/>
                  </a:rPr>
                  <a:t>.</a:t>
                </a:r>
                <a:endParaRPr lang="en-US" dirty="0">
                  <a:latin typeface="Titillium" panose="00000500000000000000" pitchFamily="50" charset="0"/>
                </a:endParaRPr>
              </a:p>
            </p:txBody>
          </p:sp>
        </mc:Choice>
        <mc:Fallback xmlns="">
          <p:sp>
            <p:nvSpPr>
              <p:cNvPr id="14" name="Rectangle 13">
                <a:extLst>
                  <a:ext uri="{FF2B5EF4-FFF2-40B4-BE49-F238E27FC236}">
                    <a16:creationId xmlns:a16="http://schemas.microsoft.com/office/drawing/2014/main" id="{F7DDFCA2-8BB8-4C73-9E64-51E2EBF5308E}"/>
                  </a:ext>
                </a:extLst>
              </p:cNvPr>
              <p:cNvSpPr>
                <a:spLocks noRot="1" noChangeAspect="1" noMove="1" noResize="1" noEditPoints="1" noAdjustHandles="1" noChangeArrowheads="1" noChangeShapeType="1" noTextEdit="1"/>
              </p:cNvSpPr>
              <p:nvPr/>
            </p:nvSpPr>
            <p:spPr>
              <a:xfrm>
                <a:off x="7366664" y="3938193"/>
                <a:ext cx="2707280" cy="1322285"/>
              </a:xfrm>
              <a:prstGeom prst="rect">
                <a:avLst/>
              </a:prstGeom>
              <a:blipFill>
                <a:blip r:embed="rId6"/>
                <a:stretch>
                  <a:fillRect l="-1798" t="-1843" r="-899" b="-2304"/>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5CF5634F-BAB4-4BBD-BD17-29EAB1AE4D44}"/>
              </a:ext>
            </a:extLst>
          </p:cNvPr>
          <p:cNvSpPr/>
          <p:nvPr/>
        </p:nvSpPr>
        <p:spPr>
          <a:xfrm>
            <a:off x="2634622" y="5269804"/>
            <a:ext cx="7649380" cy="400110"/>
          </a:xfrm>
          <a:prstGeom prst="rect">
            <a:avLst/>
          </a:prstGeom>
        </p:spPr>
        <p:txBody>
          <a:bodyPr wrap="square">
            <a:spAutoFit/>
          </a:bodyPr>
          <a:lstStyle/>
          <a:p>
            <a:r>
              <a:rPr lang="en-US" sz="2000" dirty="0">
                <a:latin typeface="Titillium" panose="00000500000000000000" pitchFamily="50" charset="0"/>
                <a:ea typeface="Calibri" panose="020F0502020204030204" pitchFamily="34" charset="0"/>
              </a:rPr>
              <a:t>Viscoelastic materials exhibit both viscous and elastic properties</a:t>
            </a:r>
            <a:endParaRPr lang="en-US" sz="2000" dirty="0">
              <a:latin typeface="Titillium" panose="00000500000000000000" pitchFamily="50" charset="0"/>
            </a:endParaRPr>
          </a:p>
        </p:txBody>
      </p:sp>
      <p:sp>
        <p:nvSpPr>
          <p:cNvPr id="16" name="Rectangle 15">
            <a:extLst>
              <a:ext uri="{FF2B5EF4-FFF2-40B4-BE49-F238E27FC236}">
                <a16:creationId xmlns:a16="http://schemas.microsoft.com/office/drawing/2014/main" id="{853DBF37-A58E-4E25-903E-AC99BD78D6FB}"/>
              </a:ext>
            </a:extLst>
          </p:cNvPr>
          <p:cNvSpPr/>
          <p:nvPr/>
        </p:nvSpPr>
        <p:spPr>
          <a:xfrm>
            <a:off x="680398" y="457078"/>
            <a:ext cx="1157433" cy="317844"/>
          </a:xfrm>
          <a:prstGeom prst="rect">
            <a:avLst/>
          </a:prstGeom>
        </p:spPr>
        <p:txBody>
          <a:bodyPr wrap="square">
            <a:spAutoFit/>
          </a:bodyPr>
          <a:lstStyle/>
          <a:p>
            <a:pPr algn="ctr">
              <a:lnSpc>
                <a:spcPct val="80000"/>
              </a:lnSpc>
            </a:pPr>
            <a:r>
              <a:rPr lang="en-US" b="1" spc="200" dirty="0">
                <a:solidFill>
                  <a:schemeClr val="tx1">
                    <a:lumMod val="50000"/>
                    <a:lumOff val="50000"/>
                  </a:schemeClr>
                </a:solidFill>
                <a:latin typeface="Titillium" charset="0"/>
                <a:ea typeface="Titillium" charset="0"/>
                <a:cs typeface="Titillium" charset="0"/>
              </a:rPr>
              <a:t>THEORY</a:t>
            </a:r>
          </a:p>
        </p:txBody>
      </p:sp>
      <p:sp>
        <p:nvSpPr>
          <p:cNvPr id="2" name="Slide Number Placeholder 1">
            <a:extLst>
              <a:ext uri="{FF2B5EF4-FFF2-40B4-BE49-F238E27FC236}">
                <a16:creationId xmlns:a16="http://schemas.microsoft.com/office/drawing/2014/main" id="{1B8CAC23-AA16-4D97-9A3B-19C0278AF22B}"/>
              </a:ext>
            </a:extLst>
          </p:cNvPr>
          <p:cNvSpPr>
            <a:spLocks noGrp="1"/>
          </p:cNvSpPr>
          <p:nvPr>
            <p:ph type="sldNum" sz="quarter" idx="12"/>
          </p:nvPr>
        </p:nvSpPr>
        <p:spPr/>
        <p:txBody>
          <a:bodyPr/>
          <a:lstStyle/>
          <a:p>
            <a:fld id="{FD38A122-9D37-40E4-A343-0621AE7B5863}" type="slidenum">
              <a:rPr lang="en-US" smtClean="0"/>
              <a:t>16</a:t>
            </a:fld>
            <a:endParaRPr lang="en-US"/>
          </a:p>
        </p:txBody>
      </p:sp>
      <p:sp>
        <p:nvSpPr>
          <p:cNvPr id="3" name="TextBox 2">
            <a:extLst>
              <a:ext uri="{FF2B5EF4-FFF2-40B4-BE49-F238E27FC236}">
                <a16:creationId xmlns:a16="http://schemas.microsoft.com/office/drawing/2014/main" id="{49D5741E-8556-4F48-8E5D-E88FF0E1A15C}"/>
              </a:ext>
            </a:extLst>
          </p:cNvPr>
          <p:cNvSpPr txBox="1"/>
          <p:nvPr/>
        </p:nvSpPr>
        <p:spPr>
          <a:xfrm>
            <a:off x="842200" y="1351132"/>
            <a:ext cx="3559599" cy="400110"/>
          </a:xfrm>
          <a:prstGeom prst="rect">
            <a:avLst/>
          </a:prstGeom>
          <a:noFill/>
        </p:spPr>
        <p:txBody>
          <a:bodyPr wrap="square" rtlCol="0">
            <a:spAutoFit/>
          </a:bodyPr>
          <a:lstStyle/>
          <a:p>
            <a:r>
              <a:rPr lang="en-US" sz="2000" dirty="0">
                <a:latin typeface="Titillium" panose="00000500000000000000" pitchFamily="50" charset="0"/>
              </a:rPr>
              <a:t>Simple solids </a:t>
            </a:r>
            <a:r>
              <a:rPr lang="en-US" sz="2000" b="1" dirty="0">
                <a:latin typeface="Titillium" panose="00000500000000000000" pitchFamily="50" charset="0"/>
              </a:rPr>
              <a:t>store energy  </a:t>
            </a:r>
          </a:p>
        </p:txBody>
      </p:sp>
      <p:sp>
        <p:nvSpPr>
          <p:cNvPr id="17" name="TextBox 16">
            <a:extLst>
              <a:ext uri="{FF2B5EF4-FFF2-40B4-BE49-F238E27FC236}">
                <a16:creationId xmlns:a16="http://schemas.microsoft.com/office/drawing/2014/main" id="{E4FF05C2-CC10-4FF0-AF8B-386C73FA9B4C}"/>
              </a:ext>
            </a:extLst>
          </p:cNvPr>
          <p:cNvSpPr txBox="1"/>
          <p:nvPr/>
        </p:nvSpPr>
        <p:spPr>
          <a:xfrm>
            <a:off x="842200" y="3301037"/>
            <a:ext cx="3559599" cy="707886"/>
          </a:xfrm>
          <a:prstGeom prst="rect">
            <a:avLst/>
          </a:prstGeom>
          <a:noFill/>
        </p:spPr>
        <p:txBody>
          <a:bodyPr wrap="square" rtlCol="0">
            <a:spAutoFit/>
          </a:bodyPr>
          <a:lstStyle/>
          <a:p>
            <a:r>
              <a:rPr lang="en-US" sz="2000" dirty="0">
                <a:latin typeface="Titillium" panose="00000500000000000000" pitchFamily="50" charset="0"/>
              </a:rPr>
              <a:t>Simple liquids </a:t>
            </a:r>
            <a:r>
              <a:rPr lang="en-US" sz="2000" b="1" dirty="0">
                <a:latin typeface="Titillium" panose="00000500000000000000" pitchFamily="50" charset="0"/>
              </a:rPr>
              <a:t>dissipate energy </a:t>
            </a:r>
            <a:r>
              <a:rPr lang="en-US" sz="2000" dirty="0">
                <a:latin typeface="Titillium" panose="00000500000000000000" pitchFamily="50" charset="0"/>
              </a:rPr>
              <a:t>through viscous flow</a:t>
            </a:r>
          </a:p>
        </p:txBody>
      </p:sp>
    </p:spTree>
    <p:extLst>
      <p:ext uri="{BB962C8B-B14F-4D97-AF65-F5344CB8AC3E}">
        <p14:creationId xmlns:p14="http://schemas.microsoft.com/office/powerpoint/2010/main" val="264407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3"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712E56D-A011-4F20-887B-324936AE996F}"/>
                  </a:ext>
                </a:extLst>
              </p:cNvPr>
              <p:cNvSpPr/>
              <p:nvPr/>
            </p:nvSpPr>
            <p:spPr>
              <a:xfrm>
                <a:off x="978003" y="4724442"/>
                <a:ext cx="3402535" cy="375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𝜏</m:t>
                          </m:r>
                          <m:r>
                            <a:rPr lang="en-US" i="1">
                              <a:latin typeface="Cambria Math" panose="02040503050406030204" pitchFamily="18" charset="0"/>
                            </a:rPr>
                            <m:t>)</m:t>
                          </m:r>
                        </m:e>
                      </m:d>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𝑥</m:t>
                                      </m:r>
                                    </m:e>
                                  </m:acc>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𝜏</m:t>
                                      </m:r>
                                    </m:e>
                                  </m:d>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e>
                              </m:d>
                            </m:e>
                            <m:sup>
                              <m:r>
                                <a:rPr lang="en-US" i="1">
                                  <a:latin typeface="Cambria Math" panose="02040503050406030204" pitchFamily="18" charset="0"/>
                                </a:rPr>
                                <m:t>2</m:t>
                              </m:r>
                            </m:sup>
                          </m:sSup>
                        </m:e>
                      </m:d>
                    </m:oMath>
                  </m:oMathPara>
                </a14:m>
                <a:endParaRPr lang="en-US" dirty="0"/>
              </a:p>
            </p:txBody>
          </p:sp>
        </mc:Choice>
        <mc:Fallback xmlns="">
          <p:sp>
            <p:nvSpPr>
              <p:cNvPr id="4" name="Rectangle 3">
                <a:extLst>
                  <a:ext uri="{FF2B5EF4-FFF2-40B4-BE49-F238E27FC236}">
                    <a16:creationId xmlns:a16="http://schemas.microsoft.com/office/drawing/2014/main" id="{E712E56D-A011-4F20-887B-324936AE996F}"/>
                  </a:ext>
                </a:extLst>
              </p:cNvPr>
              <p:cNvSpPr>
                <a:spLocks noRot="1" noChangeAspect="1" noMove="1" noResize="1" noEditPoints="1" noAdjustHandles="1" noChangeArrowheads="1" noChangeShapeType="1" noTextEdit="1"/>
              </p:cNvSpPr>
              <p:nvPr/>
            </p:nvSpPr>
            <p:spPr>
              <a:xfrm>
                <a:off x="978003" y="4724442"/>
                <a:ext cx="3402535" cy="375552"/>
              </a:xfrm>
              <a:prstGeom prst="rect">
                <a:avLst/>
              </a:prstGeom>
              <a:blipFill>
                <a:blip r:embed="rId3"/>
                <a:stretch>
                  <a:fillRect t="-22581"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3B42321-E2FD-4739-9D81-02FB2ABB66AC}"/>
                  </a:ext>
                </a:extLst>
              </p:cNvPr>
              <p:cNvSpPr/>
              <p:nvPr/>
            </p:nvSpPr>
            <p:spPr>
              <a:xfrm>
                <a:off x="485158" y="5161649"/>
                <a:ext cx="4388226" cy="954107"/>
              </a:xfrm>
              <a:prstGeom prst="rect">
                <a:avLst/>
              </a:prstGeom>
            </p:spPr>
            <p:txBody>
              <a:bodyPr wrap="square">
                <a:spAutoFit/>
              </a:bodyPr>
              <a:lstStyle/>
              <a:p>
                <a:pPr indent="228600" algn="just"/>
                <a:r>
                  <a:rPr lang="en-US" sz="1400" dirty="0">
                    <a:solidFill>
                      <a:srgbClr val="000000"/>
                    </a:solidFill>
                    <a:latin typeface="Titillium" panose="00000500000000000000" pitchFamily="50" charset="0"/>
                    <a:ea typeface="Calibri" panose="020F0502020204030204" pitchFamily="34" charset="0"/>
                  </a:rPr>
                  <a:t>where:</a:t>
                </a:r>
              </a:p>
              <a:p>
                <a:pPr indent="228600" algn="just"/>
                <a:r>
                  <a:rPr lang="en-US" sz="1400" dirty="0">
                    <a:solidFill>
                      <a:srgbClr val="000000"/>
                    </a:solidFill>
                    <a:latin typeface="Titillium" panose="00000500000000000000" pitchFamily="50" charset="0"/>
                    <a:ea typeface="Calibri" panose="020F0502020204030204" pitchFamily="34" charset="0"/>
                  </a:rPr>
                  <a:t> </a:t>
                </a:r>
                <a14:m>
                  <m:oMath xmlns:m="http://schemas.openxmlformats.org/officeDocument/2006/math">
                    <m:acc>
                      <m:accPr>
                        <m:chr m:val="⃗"/>
                        <m:ctrlPr>
                          <a:rPr lang="en-US" sz="1400" i="1">
                            <a:solidFill>
                              <a:srgbClr val="000000"/>
                            </a:solidFill>
                            <a:latin typeface="Cambria Math" panose="02040503050406030204" pitchFamily="18" charset="0"/>
                            <a:ea typeface="Calibri" panose="020F0502020204030204" pitchFamily="34" charset="0"/>
                          </a:rPr>
                        </m:ctrlPr>
                      </m:accPr>
                      <m:e>
                        <m:r>
                          <a:rPr lang="en-US" sz="1400" i="1">
                            <a:solidFill>
                              <a:srgbClr val="000000"/>
                            </a:solidFill>
                            <a:latin typeface="Cambria Math" panose="02040503050406030204" pitchFamily="18" charset="0"/>
                            <a:ea typeface="Calibri" panose="020F0502020204030204" pitchFamily="34" charset="0"/>
                          </a:rPr>
                          <m:t>𝑥</m:t>
                        </m:r>
                      </m:e>
                    </m:acc>
                  </m:oMath>
                </a14:m>
                <a:r>
                  <a:rPr lang="en-US" sz="1400" dirty="0">
                    <a:solidFill>
                      <a:srgbClr val="000000"/>
                    </a:solidFill>
                    <a:latin typeface="Titillium" panose="00000500000000000000" pitchFamily="50" charset="0"/>
                    <a:ea typeface="Times New Roman" panose="02020603050405020304" pitchFamily="18" charset="0"/>
                  </a:rPr>
                  <a:t>  - d-dimensional particle position</a:t>
                </a:r>
              </a:p>
              <a:p>
                <a:pPr indent="228600" algn="just"/>
                <a:r>
                  <a:rPr lang="en-US" sz="1400" dirty="0">
                    <a:solidFill>
                      <a:srgbClr val="000000"/>
                    </a:solidFill>
                    <a:latin typeface="Titillium" panose="00000500000000000000" pitchFamily="50" charset="0"/>
                    <a:ea typeface="Times New Roman" panose="02020603050405020304" pitchFamily="18" charset="0"/>
                  </a:rPr>
                  <a:t> </a:t>
                </a:r>
                <a14:m>
                  <m:oMath xmlns:m="http://schemas.openxmlformats.org/officeDocument/2006/math">
                    <m:r>
                      <a:rPr lang="en-US" sz="1400" i="1">
                        <a:solidFill>
                          <a:srgbClr val="000000"/>
                        </a:solidFill>
                        <a:latin typeface="Cambria Math" panose="02040503050406030204" pitchFamily="18" charset="0"/>
                        <a:ea typeface="Calibri" panose="020F0502020204030204" pitchFamily="34" charset="0"/>
                      </a:rPr>
                      <m:t>𝜏</m:t>
                    </m:r>
                  </m:oMath>
                </a14:m>
                <a:r>
                  <a:rPr lang="en-US" sz="1400" dirty="0">
                    <a:solidFill>
                      <a:srgbClr val="000000"/>
                    </a:solidFill>
                    <a:latin typeface="Titillium" panose="00000500000000000000" pitchFamily="50" charset="0"/>
                    <a:ea typeface="Calibri" panose="020F0502020204030204" pitchFamily="34" charset="0"/>
                  </a:rPr>
                  <a:t> - </a:t>
                </a:r>
                <a:r>
                  <a:rPr lang="en-US" sz="1400" dirty="0">
                    <a:solidFill>
                      <a:srgbClr val="000000"/>
                    </a:solidFill>
                    <a:latin typeface="Titillium" panose="00000500000000000000" pitchFamily="50" charset="0"/>
                    <a:ea typeface="Times New Roman" panose="02020603050405020304" pitchFamily="18" charset="0"/>
                  </a:rPr>
                  <a:t> is the lag time </a:t>
                </a:r>
              </a:p>
              <a:p>
                <a:pPr indent="228600" algn="just"/>
                <a:r>
                  <a:rPr lang="en-US" sz="1400" dirty="0">
                    <a:solidFill>
                      <a:srgbClr val="000000"/>
                    </a:solidFill>
                    <a:latin typeface="Titillium" panose="00000500000000000000" pitchFamily="50" charset="0"/>
                    <a:ea typeface="Times New Roman" panose="02020603050405020304" pitchFamily="18" charset="0"/>
                  </a:rPr>
                  <a:t>brackets - average over all times </a:t>
                </a:r>
                <a14:m>
                  <m:oMath xmlns:m="http://schemas.openxmlformats.org/officeDocument/2006/math">
                    <m:r>
                      <a:rPr lang="en-US" sz="1400" i="1">
                        <a:solidFill>
                          <a:srgbClr val="000000"/>
                        </a:solidFill>
                        <a:latin typeface="Cambria Math" panose="02040503050406030204" pitchFamily="18" charset="0"/>
                        <a:ea typeface="Calibri" panose="020F0502020204030204" pitchFamily="34" charset="0"/>
                      </a:rPr>
                      <m:t>𝑡</m:t>
                    </m:r>
                  </m:oMath>
                </a14:m>
                <a:endParaRPr lang="en-US" sz="1600" dirty="0">
                  <a:solidFill>
                    <a:srgbClr val="000000"/>
                  </a:solidFill>
                  <a:effectLst/>
                  <a:latin typeface="Titillium" panose="00000500000000000000" pitchFamily="50" charset="0"/>
                  <a:ea typeface="Calibri" panose="020F0502020204030204" pitchFamily="34" charset="0"/>
                </a:endParaRPr>
              </a:p>
            </p:txBody>
          </p:sp>
        </mc:Choice>
        <mc:Fallback xmlns="">
          <p:sp>
            <p:nvSpPr>
              <p:cNvPr id="5" name="Rectangle 4">
                <a:extLst>
                  <a:ext uri="{FF2B5EF4-FFF2-40B4-BE49-F238E27FC236}">
                    <a16:creationId xmlns:a16="http://schemas.microsoft.com/office/drawing/2014/main" id="{F3B42321-E2FD-4739-9D81-02FB2ABB66AC}"/>
                  </a:ext>
                </a:extLst>
              </p:cNvPr>
              <p:cNvSpPr>
                <a:spLocks noRot="1" noChangeAspect="1" noMove="1" noResize="1" noEditPoints="1" noAdjustHandles="1" noChangeArrowheads="1" noChangeShapeType="1" noTextEdit="1"/>
              </p:cNvSpPr>
              <p:nvPr/>
            </p:nvSpPr>
            <p:spPr>
              <a:xfrm>
                <a:off x="485158" y="5161649"/>
                <a:ext cx="4388226" cy="954107"/>
              </a:xfrm>
              <a:prstGeom prst="rect">
                <a:avLst/>
              </a:prstGeom>
              <a:blipFill>
                <a:blip r:embed="rId4"/>
                <a:stretch>
                  <a:fillRect t="-1282" b="-5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D4C41A8-17B6-46D3-8CC7-ECDDF5F10940}"/>
                  </a:ext>
                </a:extLst>
              </p:cNvPr>
              <p:cNvSpPr/>
              <p:nvPr/>
            </p:nvSpPr>
            <p:spPr>
              <a:xfrm>
                <a:off x="7544965" y="2248698"/>
                <a:ext cx="2089867" cy="6566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𝜏</m:t>
                          </m:r>
                          <m:r>
                            <a:rPr lang="en-US" i="1">
                              <a:latin typeface="Cambria Math" panose="02040503050406030204" pitchFamily="18" charset="0"/>
                            </a:rPr>
                            <m:t>)</m:t>
                          </m:r>
                        </m:e>
                      </m:d>
                      <m:r>
                        <a:rPr lang="en-US" i="1">
                          <a:latin typeface="Cambria Math" panose="02040503050406030204" pitchFamily="18" charset="0"/>
                        </a:rPr>
                        <m:t>=2</m:t>
                      </m:r>
                      <m:r>
                        <a:rPr lang="en-US" i="1">
                          <a:latin typeface="Cambria Math" panose="02040503050406030204" pitchFamily="18" charset="0"/>
                        </a:rPr>
                        <m:t>𝑑𝐷</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i="1">
                              <a:latin typeface="Cambria Math" panose="02040503050406030204" pitchFamily="18" charset="0"/>
                            </a:rPr>
                            <m:t>𝛽</m:t>
                          </m:r>
                        </m:sup>
                      </m:sSup>
                    </m:oMath>
                  </m:oMathPara>
                </a14:m>
                <a:endParaRPr lang="en-US" dirty="0"/>
              </a:p>
              <a:p>
                <a:endParaRPr lang="en-US" dirty="0"/>
              </a:p>
            </p:txBody>
          </p:sp>
        </mc:Choice>
        <mc:Fallback xmlns="">
          <p:sp>
            <p:nvSpPr>
              <p:cNvPr id="6" name="Rectangle 5">
                <a:extLst>
                  <a:ext uri="{FF2B5EF4-FFF2-40B4-BE49-F238E27FC236}">
                    <a16:creationId xmlns:a16="http://schemas.microsoft.com/office/drawing/2014/main" id="{4D4C41A8-17B6-46D3-8CC7-ECDDF5F10940}"/>
                  </a:ext>
                </a:extLst>
              </p:cNvPr>
              <p:cNvSpPr>
                <a:spLocks noRot="1" noChangeAspect="1" noMove="1" noResize="1" noEditPoints="1" noAdjustHandles="1" noChangeArrowheads="1" noChangeShapeType="1" noTextEdit="1"/>
              </p:cNvSpPr>
              <p:nvPr/>
            </p:nvSpPr>
            <p:spPr>
              <a:xfrm>
                <a:off x="7544965" y="2248698"/>
                <a:ext cx="2089867" cy="656655"/>
              </a:xfrm>
              <a:prstGeom prst="rect">
                <a:avLst/>
              </a:prstGeom>
              <a:blipFill>
                <a:blip r:embed="rId5"/>
                <a:stretch>
                  <a:fillRect t="-10185"/>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FFE6AAC6-4854-4342-A5DD-7EED9C07FBBC}"/>
              </a:ext>
            </a:extLst>
          </p:cNvPr>
          <p:cNvSpPr/>
          <p:nvPr/>
        </p:nvSpPr>
        <p:spPr>
          <a:xfrm>
            <a:off x="7085154" y="1452157"/>
            <a:ext cx="5114336" cy="646331"/>
          </a:xfrm>
          <a:prstGeom prst="rect">
            <a:avLst/>
          </a:prstGeom>
        </p:spPr>
        <p:txBody>
          <a:bodyPr wrap="square">
            <a:spAutoFit/>
          </a:bodyPr>
          <a:lstStyle/>
          <a:p>
            <a:r>
              <a:rPr lang="en-US" dirty="0">
                <a:latin typeface="Titillium" panose="00000500000000000000" pitchFamily="50" charset="0"/>
                <a:ea typeface="Calibri" panose="020F0502020204030204" pitchFamily="34" charset="0"/>
                <a:cs typeface="Times New Roman" panose="02020603050405020304" pitchFamily="18" charset="0"/>
              </a:rPr>
              <a:t>The diffusion coefficient is related to the Mean Squared Displacement (MSD) </a:t>
            </a:r>
            <a:endParaRPr lang="en-US" dirty="0">
              <a:latin typeface="Titillium" panose="00000500000000000000" pitchFamily="50" charset="0"/>
            </a:endParaRPr>
          </a:p>
        </p:txBody>
      </p:sp>
      <p:sp>
        <p:nvSpPr>
          <p:cNvPr id="8" name="Rectangle 7">
            <a:extLst>
              <a:ext uri="{FF2B5EF4-FFF2-40B4-BE49-F238E27FC236}">
                <a16:creationId xmlns:a16="http://schemas.microsoft.com/office/drawing/2014/main" id="{E4B26DFB-D90D-4B7C-98B8-99279411BDF3}"/>
              </a:ext>
            </a:extLst>
          </p:cNvPr>
          <p:cNvSpPr/>
          <p:nvPr/>
        </p:nvSpPr>
        <p:spPr>
          <a:xfrm>
            <a:off x="438338" y="1463469"/>
            <a:ext cx="5494981" cy="646331"/>
          </a:xfrm>
          <a:prstGeom prst="rect">
            <a:avLst/>
          </a:prstGeom>
        </p:spPr>
        <p:txBody>
          <a:bodyPr wrap="square">
            <a:spAutoFit/>
          </a:bodyPr>
          <a:lstStyle/>
          <a:p>
            <a:r>
              <a:rPr lang="en-US" dirty="0">
                <a:latin typeface="Titillium" panose="00000500000000000000" pitchFamily="50" charset="0"/>
                <a:ea typeface="Calibri" panose="020F0502020204030204" pitchFamily="34" charset="0"/>
                <a:cs typeface="Times New Roman" panose="02020603050405020304" pitchFamily="18" charset="0"/>
              </a:rPr>
              <a:t>Stokes-Einstein relation describes the diffusion rate for any particle in the solution</a:t>
            </a:r>
            <a:endParaRPr lang="en-US" dirty="0">
              <a:latin typeface="Titillium" panose="00000500000000000000" pitchFamily="50"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8A2406C-240F-4E89-AEB0-63497E062379}"/>
                  </a:ext>
                </a:extLst>
              </p:cNvPr>
              <p:cNvSpPr/>
              <p:nvPr/>
            </p:nvSpPr>
            <p:spPr>
              <a:xfrm>
                <a:off x="6949001" y="2834564"/>
                <a:ext cx="6024845" cy="979242"/>
              </a:xfrm>
              <a:prstGeom prst="rect">
                <a:avLst/>
              </a:prstGeom>
            </p:spPr>
            <p:txBody>
              <a:bodyPr wrap="square">
                <a:spAutoFit/>
              </a:bodyPr>
              <a:lstStyle/>
              <a:p>
                <a:r>
                  <a:rPr lang="en-US" sz="1400" dirty="0">
                    <a:latin typeface="Titillium" panose="00000500000000000000" pitchFamily="50" charset="0"/>
                    <a:ea typeface="Calibri" panose="020F0502020204030204" pitchFamily="34" charset="0"/>
                    <a:cs typeface="Times New Roman" panose="02020603050405020304" pitchFamily="18" charset="0"/>
                  </a:rPr>
                  <a:t>where: </a:t>
                </a:r>
              </a:p>
              <a:p>
                <a14:m>
                  <m:oMath xmlns:m="http://schemas.openxmlformats.org/officeDocument/2006/math">
                    <m:r>
                      <a:rPr lang="en-US" sz="1400" i="1">
                        <a:latin typeface="Cambria Math" panose="02040503050406030204" pitchFamily="18" charset="0"/>
                      </a:rPr>
                      <m:t>𝐷</m:t>
                    </m:r>
                  </m:oMath>
                </a14:m>
                <a:r>
                  <a:rPr lang="en-US" sz="1400" dirty="0">
                    <a:latin typeface="Titillium" panose="00000500000000000000" pitchFamily="50" charset="0"/>
                  </a:rPr>
                  <a:t> - diffusion coefficient</a:t>
                </a:r>
              </a:p>
              <a:p>
                <a14:m>
                  <m:oMath xmlns:m="http://schemas.openxmlformats.org/officeDocument/2006/math">
                    <m:r>
                      <a:rPr lang="en-US" sz="1400" i="1">
                        <a:latin typeface="Cambria Math" panose="02040503050406030204" pitchFamily="18" charset="0"/>
                        <a:ea typeface="Calibri" panose="020F0502020204030204" pitchFamily="34" charset="0"/>
                        <a:cs typeface="Times New Roman" panose="02020603050405020304" pitchFamily="18" charset="0"/>
                      </a:rPr>
                      <m:t>𝑑</m:t>
                    </m:r>
                  </m:oMath>
                </a14:m>
                <a:r>
                  <a:rPr lang="en-US" sz="1400" dirty="0">
                    <a:latin typeface="Titillium" panose="00000500000000000000" pitchFamily="50" charset="0"/>
                    <a:ea typeface="Calibri" panose="020F0502020204030204" pitchFamily="34" charset="0"/>
                    <a:cs typeface="Times New Roman" panose="02020603050405020304" pitchFamily="18" charset="0"/>
                  </a:rPr>
                  <a:t> - dimensionality of the MSD </a:t>
                </a:r>
              </a:p>
              <a:p>
                <a14:m>
                  <m:oMath xmlns:m="http://schemas.openxmlformats.org/officeDocument/2006/math">
                    <m:r>
                      <a:rPr lang="en-US" sz="1600" i="1">
                        <a:latin typeface="Cambria Math" panose="02040503050406030204" pitchFamily="18" charset="0"/>
                      </a:rPr>
                      <m:t>𝛽</m:t>
                    </m:r>
                  </m:oMath>
                </a14:m>
                <a:r>
                  <a:rPr lang="en-US" sz="1400" dirty="0">
                    <a:latin typeface="Titillium" panose="00000500000000000000" pitchFamily="50" charset="0"/>
                    <a:ea typeface="Calibri" panose="020F0502020204030204" pitchFamily="34" charset="0"/>
                    <a:cs typeface="Times New Roman" panose="02020603050405020304" pitchFamily="18" charset="0"/>
                  </a:rPr>
                  <a:t>- diffusivity</a:t>
                </a:r>
                <a:endParaRPr lang="en-US" sz="1400" dirty="0">
                  <a:latin typeface="Titillium" panose="00000500000000000000" pitchFamily="50" charset="0"/>
                </a:endParaRPr>
              </a:p>
            </p:txBody>
          </p:sp>
        </mc:Choice>
        <mc:Fallback xmlns="">
          <p:sp>
            <p:nvSpPr>
              <p:cNvPr id="9" name="Rectangle 8">
                <a:extLst>
                  <a:ext uri="{FF2B5EF4-FFF2-40B4-BE49-F238E27FC236}">
                    <a16:creationId xmlns:a16="http://schemas.microsoft.com/office/drawing/2014/main" id="{D8A2406C-240F-4E89-AEB0-63497E062379}"/>
                  </a:ext>
                </a:extLst>
              </p:cNvPr>
              <p:cNvSpPr>
                <a:spLocks noRot="1" noChangeAspect="1" noMove="1" noResize="1" noEditPoints="1" noAdjustHandles="1" noChangeArrowheads="1" noChangeShapeType="1" noTextEdit="1"/>
              </p:cNvSpPr>
              <p:nvPr/>
            </p:nvSpPr>
            <p:spPr>
              <a:xfrm>
                <a:off x="6949001" y="2834564"/>
                <a:ext cx="6024845" cy="979242"/>
              </a:xfrm>
              <a:prstGeom prst="rect">
                <a:avLst/>
              </a:prstGeom>
              <a:blipFill>
                <a:blip r:embed="rId6"/>
                <a:stretch>
                  <a:fillRect l="-304" t="-1242" b="-496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4EC3492-246A-45C6-AE54-F15E42F6025E}"/>
              </a:ext>
            </a:extLst>
          </p:cNvPr>
          <p:cNvSpPr txBox="1"/>
          <p:nvPr/>
        </p:nvSpPr>
        <p:spPr>
          <a:xfrm>
            <a:off x="1421737" y="543339"/>
            <a:ext cx="8810516" cy="584775"/>
          </a:xfrm>
          <a:prstGeom prst="rect">
            <a:avLst/>
          </a:prstGeom>
          <a:noFill/>
        </p:spPr>
        <p:txBody>
          <a:bodyPr wrap="square" rtlCol="0">
            <a:spAutoFit/>
          </a:bodyPr>
          <a:lstStyle/>
          <a:p>
            <a:r>
              <a:rPr lang="en-US" sz="3200" dirty="0">
                <a:latin typeface="ADAM.CG PRO" pitchFamily="50" charset="0"/>
              </a:rPr>
              <a:t>PASSIVE MICRORHEOLOGY | </a:t>
            </a:r>
            <a:r>
              <a:rPr lang="en-US" sz="2400" dirty="0">
                <a:solidFill>
                  <a:schemeClr val="bg1">
                    <a:lumMod val="50000"/>
                  </a:schemeClr>
                </a:solidFill>
                <a:latin typeface="ADAM.CG PRO" pitchFamily="50" charset="0"/>
              </a:rPr>
              <a:t>VIDEO MICROSCOPY</a:t>
            </a:r>
            <a:endParaRPr lang="en-US" sz="3200" dirty="0">
              <a:solidFill>
                <a:schemeClr val="bg1">
                  <a:lumMod val="50000"/>
                </a:schemeClr>
              </a:solidFill>
              <a:latin typeface="ADAM.CG PRO" pitchFamily="50" charset="0"/>
            </a:endParaRPr>
          </a:p>
        </p:txBody>
      </p:sp>
      <p:sp>
        <p:nvSpPr>
          <p:cNvPr id="3" name="TextBox 2">
            <a:extLst>
              <a:ext uri="{FF2B5EF4-FFF2-40B4-BE49-F238E27FC236}">
                <a16:creationId xmlns:a16="http://schemas.microsoft.com/office/drawing/2014/main" id="{9C9FC391-C243-4921-BCAC-42380AA7F493}"/>
              </a:ext>
            </a:extLst>
          </p:cNvPr>
          <p:cNvSpPr txBox="1"/>
          <p:nvPr/>
        </p:nvSpPr>
        <p:spPr>
          <a:xfrm flipH="1">
            <a:off x="4446440" y="3995235"/>
            <a:ext cx="776441"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Eq. 5</a:t>
            </a:r>
          </a:p>
        </p:txBody>
      </p:sp>
      <p:sp>
        <p:nvSpPr>
          <p:cNvPr id="12" name="TextBox 11">
            <a:extLst>
              <a:ext uri="{FF2B5EF4-FFF2-40B4-BE49-F238E27FC236}">
                <a16:creationId xmlns:a16="http://schemas.microsoft.com/office/drawing/2014/main" id="{A5C17B7F-ADE7-4380-AB9F-EEF9EE059369}"/>
              </a:ext>
            </a:extLst>
          </p:cNvPr>
          <p:cNvSpPr txBox="1"/>
          <p:nvPr/>
        </p:nvSpPr>
        <p:spPr>
          <a:xfrm>
            <a:off x="10660594" y="2277484"/>
            <a:ext cx="917136"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Eq. 6</a:t>
            </a:r>
          </a:p>
        </p:txBody>
      </p:sp>
      <p:sp>
        <p:nvSpPr>
          <p:cNvPr id="15" name="Rectangle 14">
            <a:extLst>
              <a:ext uri="{FF2B5EF4-FFF2-40B4-BE49-F238E27FC236}">
                <a16:creationId xmlns:a16="http://schemas.microsoft.com/office/drawing/2014/main" id="{1CB5097F-FEA2-4E54-8AC6-B69D0B8FE08A}"/>
              </a:ext>
            </a:extLst>
          </p:cNvPr>
          <p:cNvSpPr/>
          <p:nvPr/>
        </p:nvSpPr>
        <p:spPr>
          <a:xfrm>
            <a:off x="680398" y="457078"/>
            <a:ext cx="1157433" cy="317844"/>
          </a:xfrm>
          <a:prstGeom prst="rect">
            <a:avLst/>
          </a:prstGeom>
        </p:spPr>
        <p:txBody>
          <a:bodyPr wrap="square">
            <a:spAutoFit/>
          </a:bodyPr>
          <a:lstStyle/>
          <a:p>
            <a:pPr algn="ctr">
              <a:lnSpc>
                <a:spcPct val="80000"/>
              </a:lnSpc>
            </a:pPr>
            <a:r>
              <a:rPr lang="en-US" b="1" spc="200" dirty="0">
                <a:solidFill>
                  <a:schemeClr val="tx1">
                    <a:lumMod val="50000"/>
                    <a:lumOff val="50000"/>
                  </a:schemeClr>
                </a:solidFill>
                <a:latin typeface="Titillium" charset="0"/>
                <a:ea typeface="Titillium" charset="0"/>
                <a:cs typeface="Titillium" charset="0"/>
              </a:rPr>
              <a:t>THEORY</a:t>
            </a:r>
          </a:p>
        </p:txBody>
      </p:sp>
      <p:sp>
        <p:nvSpPr>
          <p:cNvPr id="16" name="Slide Number Placeholder 15">
            <a:extLst>
              <a:ext uri="{FF2B5EF4-FFF2-40B4-BE49-F238E27FC236}">
                <a16:creationId xmlns:a16="http://schemas.microsoft.com/office/drawing/2014/main" id="{F6567761-0465-4D10-8C44-A5C87F093E5A}"/>
              </a:ext>
            </a:extLst>
          </p:cNvPr>
          <p:cNvSpPr>
            <a:spLocks noGrp="1"/>
          </p:cNvSpPr>
          <p:nvPr>
            <p:ph type="sldNum" sz="quarter" idx="12"/>
          </p:nvPr>
        </p:nvSpPr>
        <p:spPr/>
        <p:txBody>
          <a:bodyPr/>
          <a:lstStyle/>
          <a:p>
            <a:fld id="{FD38A122-9D37-40E4-A343-0621AE7B5863}" type="slidenum">
              <a:rPr lang="en-US" smtClean="0"/>
              <a:t>17</a:t>
            </a:fld>
            <a:endParaRPr lang="en-US"/>
          </a:p>
        </p:txBody>
      </p:sp>
      <p:sp>
        <p:nvSpPr>
          <p:cNvPr id="17" name="Rectangle 16">
            <a:extLst>
              <a:ext uri="{FF2B5EF4-FFF2-40B4-BE49-F238E27FC236}">
                <a16:creationId xmlns:a16="http://schemas.microsoft.com/office/drawing/2014/main" id="{F0D13824-DDE7-4577-A4F8-61B5A8F18D24}"/>
              </a:ext>
            </a:extLst>
          </p:cNvPr>
          <p:cNvSpPr/>
          <p:nvPr/>
        </p:nvSpPr>
        <p:spPr>
          <a:xfrm>
            <a:off x="525347" y="3856797"/>
            <a:ext cx="4709020" cy="646331"/>
          </a:xfrm>
          <a:prstGeom prst="rect">
            <a:avLst/>
          </a:prstGeom>
        </p:spPr>
        <p:txBody>
          <a:bodyPr wrap="square">
            <a:spAutoFit/>
          </a:bodyPr>
          <a:lstStyle/>
          <a:p>
            <a:r>
              <a:rPr lang="en-US" dirty="0">
                <a:latin typeface="Titillium" panose="00000500000000000000" pitchFamily="50" charset="0"/>
                <a:ea typeface="Calibri" panose="020F0502020204030204" pitchFamily="34" charset="0"/>
                <a:cs typeface="Times New Roman" panose="02020603050405020304" pitchFamily="18" charset="0"/>
              </a:rPr>
              <a:t>The motion of the particle:</a:t>
            </a:r>
          </a:p>
          <a:p>
            <a:r>
              <a:rPr lang="en-US" dirty="0">
                <a:latin typeface="Titillium" panose="00000500000000000000" pitchFamily="50" charset="0"/>
                <a:ea typeface="Calibri" panose="020F0502020204030204" pitchFamily="34" charset="0"/>
                <a:cs typeface="Times New Roman" panose="02020603050405020304" pitchFamily="18" charset="0"/>
              </a:rPr>
              <a:t>mean-squared displacement (MSD)</a:t>
            </a:r>
            <a:endParaRPr lang="en-US" dirty="0">
              <a:latin typeface="Titillium" panose="00000500000000000000" pitchFamily="50" charset="0"/>
            </a:endParaRP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380E5318-11ED-4AF6-8DBD-6BEB884E25F3}"/>
                  </a:ext>
                </a:extLst>
              </p:cNvPr>
              <p:cNvSpPr/>
              <p:nvPr/>
            </p:nvSpPr>
            <p:spPr>
              <a:xfrm>
                <a:off x="1582066" y="2152979"/>
                <a:ext cx="1297791" cy="665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r>
                        <a:rPr lang="en-US" i="0">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𝐵</m:t>
                              </m:r>
                            </m:sub>
                          </m:sSub>
                          <m:r>
                            <a:rPr lang="en-US" i="1">
                              <a:latin typeface="Cambria Math" panose="02040503050406030204" pitchFamily="18" charset="0"/>
                            </a:rPr>
                            <m:t>𝑇</m:t>
                          </m:r>
                        </m:num>
                        <m:den>
                          <m:r>
                            <a:rPr lang="en-US" i="0">
                              <a:latin typeface="Cambria Math" panose="02040503050406030204" pitchFamily="18" charset="0"/>
                            </a:rPr>
                            <m:t>6</m:t>
                          </m:r>
                          <m:r>
                            <a:rPr lang="en-US" i="1">
                              <a:latin typeface="Cambria Math" panose="02040503050406030204" pitchFamily="18" charset="0"/>
                            </a:rPr>
                            <m:t>𝜋𝜂</m:t>
                          </m:r>
                          <m:r>
                            <a:rPr lang="en-US" i="1">
                              <a:latin typeface="Cambria Math" panose="02040503050406030204" pitchFamily="18" charset="0"/>
                            </a:rPr>
                            <m:t>𝑅</m:t>
                          </m:r>
                        </m:den>
                      </m:f>
                    </m:oMath>
                  </m:oMathPara>
                </a14:m>
                <a:endParaRPr lang="en-US" dirty="0"/>
              </a:p>
            </p:txBody>
          </p:sp>
        </mc:Choice>
        <mc:Fallback xmlns="">
          <p:sp>
            <p:nvSpPr>
              <p:cNvPr id="21" name="Rectangle 20">
                <a:extLst>
                  <a:ext uri="{FF2B5EF4-FFF2-40B4-BE49-F238E27FC236}">
                    <a16:creationId xmlns:a16="http://schemas.microsoft.com/office/drawing/2014/main" id="{380E5318-11ED-4AF6-8DBD-6BEB884E25F3}"/>
                  </a:ext>
                </a:extLst>
              </p:cNvPr>
              <p:cNvSpPr>
                <a:spLocks noRot="1" noChangeAspect="1" noMove="1" noResize="1" noEditPoints="1" noAdjustHandles="1" noChangeArrowheads="1" noChangeShapeType="1" noTextEdit="1"/>
              </p:cNvSpPr>
              <p:nvPr/>
            </p:nvSpPr>
            <p:spPr>
              <a:xfrm>
                <a:off x="1582066" y="2152979"/>
                <a:ext cx="1297791" cy="66511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7F600D2D-B3CB-4202-88B1-6ED8831FCEAB}"/>
                  </a:ext>
                </a:extLst>
              </p:cNvPr>
              <p:cNvSpPr/>
              <p:nvPr/>
            </p:nvSpPr>
            <p:spPr>
              <a:xfrm>
                <a:off x="956425" y="2687246"/>
                <a:ext cx="3243311" cy="1169551"/>
              </a:xfrm>
              <a:prstGeom prst="rect">
                <a:avLst/>
              </a:prstGeom>
            </p:spPr>
            <p:txBody>
              <a:bodyPr wrap="square">
                <a:spAutoFit/>
              </a:bodyPr>
              <a:lstStyle/>
              <a:p>
                <a:r>
                  <a:rPr lang="en-US" sz="1400" dirty="0">
                    <a:latin typeface="Titillium" panose="00000500000000000000" pitchFamily="50" charset="0"/>
                    <a:ea typeface="Calibri" panose="020F0502020204030204" pitchFamily="34" charset="0"/>
                    <a:cs typeface="Times New Roman" panose="02020603050405020304" pitchFamily="18" charset="0"/>
                  </a:rPr>
                  <a:t>where: </a:t>
                </a:r>
              </a:p>
              <a:p>
                <a:r>
                  <a:rPr lang="en-US" sz="1400" dirty="0">
                    <a:latin typeface="Titillium" panose="00000500000000000000" pitchFamily="50" charset="0"/>
                    <a:ea typeface="Calibri" panose="020F0502020204030204" pitchFamily="34" charset="0"/>
                    <a:cs typeface="Times New Roman" panose="02020603050405020304" pitchFamily="18" charset="0"/>
                  </a:rPr>
                  <a:t> R – radius of beads</a:t>
                </a:r>
              </a:p>
              <a:p>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𝐵</m:t>
                        </m:r>
                      </m:sub>
                    </m:sSub>
                  </m:oMath>
                </a14:m>
                <a:r>
                  <a:rPr lang="en-US" sz="1400" dirty="0">
                    <a:latin typeface="Titillium" panose="00000500000000000000" pitchFamily="50" charset="0"/>
                    <a:ea typeface="Calibri" panose="020F0502020204030204" pitchFamily="34" charset="0"/>
                    <a:cs typeface="Times New Roman" panose="02020603050405020304" pitchFamily="18" charset="0"/>
                  </a:rPr>
                  <a:t> – Boltzmann’s constant</a:t>
                </a:r>
              </a:p>
              <a:p>
                <a14:m>
                  <m:oMath xmlns:m="http://schemas.openxmlformats.org/officeDocument/2006/math">
                    <m:r>
                      <a:rPr lang="en-US" sz="1400" i="1">
                        <a:latin typeface="Cambria Math" panose="02040503050406030204" pitchFamily="18" charset="0"/>
                      </a:rPr>
                      <m:t>𝑇</m:t>
                    </m:r>
                  </m:oMath>
                </a14:m>
                <a:r>
                  <a:rPr lang="en-US" sz="1400" dirty="0">
                    <a:latin typeface="Titillium" panose="00000500000000000000" pitchFamily="50" charset="0"/>
                    <a:ea typeface="Calibri" panose="020F0502020204030204" pitchFamily="34" charset="0"/>
                    <a:cs typeface="Times New Roman" panose="02020603050405020304" pitchFamily="18" charset="0"/>
                  </a:rPr>
                  <a:t> – temperature</a:t>
                </a:r>
              </a:p>
              <a:p>
                <a14:m>
                  <m:oMath xmlns:m="http://schemas.openxmlformats.org/officeDocument/2006/math">
                    <m:r>
                      <a:rPr lang="en-US" sz="1400" i="1">
                        <a:latin typeface="Cambria Math" panose="02040503050406030204" pitchFamily="18" charset="0"/>
                      </a:rPr>
                      <m:t>𝜂</m:t>
                    </m:r>
                  </m:oMath>
                </a14:m>
                <a:r>
                  <a:rPr lang="en-US" sz="1400" dirty="0">
                    <a:latin typeface="Titillium" panose="00000500000000000000" pitchFamily="50" charset="0"/>
                    <a:ea typeface="Calibri" panose="020F0502020204030204" pitchFamily="34" charset="0"/>
                    <a:cs typeface="Times New Roman" panose="02020603050405020304" pitchFamily="18" charset="0"/>
                  </a:rPr>
                  <a:t> - viscosity</a:t>
                </a:r>
              </a:p>
            </p:txBody>
          </p:sp>
        </mc:Choice>
        <mc:Fallback xmlns="">
          <p:sp>
            <p:nvSpPr>
              <p:cNvPr id="22" name="Rectangle 21">
                <a:extLst>
                  <a:ext uri="{FF2B5EF4-FFF2-40B4-BE49-F238E27FC236}">
                    <a16:creationId xmlns:a16="http://schemas.microsoft.com/office/drawing/2014/main" id="{7F600D2D-B3CB-4202-88B1-6ED8831FCEAB}"/>
                  </a:ext>
                </a:extLst>
              </p:cNvPr>
              <p:cNvSpPr>
                <a:spLocks noRot="1" noChangeAspect="1" noMove="1" noResize="1" noEditPoints="1" noAdjustHandles="1" noChangeArrowheads="1" noChangeShapeType="1" noTextEdit="1"/>
              </p:cNvSpPr>
              <p:nvPr/>
            </p:nvSpPr>
            <p:spPr>
              <a:xfrm>
                <a:off x="956425" y="2687246"/>
                <a:ext cx="3243311" cy="1169551"/>
              </a:xfrm>
              <a:prstGeom prst="rect">
                <a:avLst/>
              </a:prstGeom>
              <a:blipFill>
                <a:blip r:embed="rId8"/>
                <a:stretch>
                  <a:fillRect l="-564" t="-1042" b="-4167"/>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0E1F2CAA-33ED-430E-A387-7FD93EF06531}"/>
              </a:ext>
            </a:extLst>
          </p:cNvPr>
          <p:cNvSpPr txBox="1"/>
          <p:nvPr/>
        </p:nvSpPr>
        <p:spPr>
          <a:xfrm>
            <a:off x="4380538" y="2296189"/>
            <a:ext cx="917136"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Eq. 4</a:t>
            </a:r>
          </a:p>
        </p:txBody>
      </p:sp>
      <p:sp>
        <p:nvSpPr>
          <p:cNvPr id="23" name="Rectangle 22">
            <a:extLst>
              <a:ext uri="{FF2B5EF4-FFF2-40B4-BE49-F238E27FC236}">
                <a16:creationId xmlns:a16="http://schemas.microsoft.com/office/drawing/2014/main" id="{2F8AB1C0-0EE2-4955-9CF9-14D81BAF62F9}"/>
              </a:ext>
            </a:extLst>
          </p:cNvPr>
          <p:cNvSpPr/>
          <p:nvPr/>
        </p:nvSpPr>
        <p:spPr>
          <a:xfrm>
            <a:off x="7077664" y="4307902"/>
            <a:ext cx="5114336" cy="369332"/>
          </a:xfrm>
          <a:prstGeom prst="rect">
            <a:avLst/>
          </a:prstGeom>
        </p:spPr>
        <p:txBody>
          <a:bodyPr wrap="square">
            <a:spAutoFit/>
          </a:bodyPr>
          <a:lstStyle/>
          <a:p>
            <a:r>
              <a:rPr lang="en-US" dirty="0">
                <a:latin typeface="Titillium" panose="00000500000000000000" pitchFamily="50" charset="0"/>
                <a:ea typeface="Calibri" panose="020F0502020204030204" pitchFamily="34" charset="0"/>
                <a:cs typeface="Times New Roman" panose="02020603050405020304" pitchFamily="18" charset="0"/>
              </a:rPr>
              <a:t>Mean Squared Displacement (MSD) equation: </a:t>
            </a:r>
            <a:endParaRPr lang="en-US" dirty="0">
              <a:latin typeface="Titillium" panose="00000500000000000000" pitchFamily="50" charset="0"/>
            </a:endParaRP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650DD6CD-0CE1-46EF-B4BB-CCEEC3B1BAB4}"/>
                  </a:ext>
                </a:extLst>
              </p:cNvPr>
              <p:cNvSpPr/>
              <p:nvPr/>
            </p:nvSpPr>
            <p:spPr>
              <a:xfrm>
                <a:off x="7436367" y="4624771"/>
                <a:ext cx="2994818" cy="10139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𝜏</m:t>
                          </m:r>
                          <m:r>
                            <a:rPr lang="en-US" i="1">
                              <a:latin typeface="Cambria Math" panose="02040503050406030204" pitchFamily="18" charset="0"/>
                            </a:rPr>
                            <m:t>)</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𝐵</m:t>
                              </m:r>
                            </m:sub>
                          </m:sSub>
                          <m:r>
                            <a:rPr lang="en-US" i="1">
                              <a:latin typeface="Cambria Math" panose="02040503050406030204" pitchFamily="18" charset="0"/>
                            </a:rPr>
                            <m:t>𝑇</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i="1">
                                  <a:latin typeface="Cambria Math" panose="02040503050406030204" pitchFamily="18" charset="0"/>
                                </a:rPr>
                                <m:t>𝛽</m:t>
                              </m:r>
                            </m:sup>
                          </m:sSup>
                        </m:num>
                        <m:den>
                          <m:r>
                            <a:rPr lang="en-US" i="1">
                              <a:latin typeface="Cambria Math" panose="02040503050406030204" pitchFamily="18" charset="0"/>
                            </a:rPr>
                            <m:t>3</m:t>
                          </m:r>
                          <m:r>
                            <a:rPr lang="en-US" i="1">
                              <a:latin typeface="Cambria Math" panose="02040503050406030204" pitchFamily="18" charset="0"/>
                            </a:rPr>
                            <m:t>𝜋𝜂</m:t>
                          </m:r>
                          <m:r>
                            <a:rPr lang="en-US" i="1">
                              <a:latin typeface="Cambria Math" panose="02040503050406030204" pitchFamily="18" charset="0"/>
                            </a:rPr>
                            <m:t>𝑅</m:t>
                          </m:r>
                        </m:den>
                      </m:f>
                    </m:oMath>
                  </m:oMathPara>
                </a14:m>
                <a:endParaRPr lang="en-US" dirty="0"/>
              </a:p>
              <a:p>
                <a:endParaRPr lang="en-US" sz="2000" dirty="0"/>
              </a:p>
            </p:txBody>
          </p:sp>
        </mc:Choice>
        <mc:Fallback xmlns="">
          <p:sp>
            <p:nvSpPr>
              <p:cNvPr id="25" name="Rectangle 24">
                <a:extLst>
                  <a:ext uri="{FF2B5EF4-FFF2-40B4-BE49-F238E27FC236}">
                    <a16:creationId xmlns:a16="http://schemas.microsoft.com/office/drawing/2014/main" id="{650DD6CD-0CE1-46EF-B4BB-CCEEC3B1BAB4}"/>
                  </a:ext>
                </a:extLst>
              </p:cNvPr>
              <p:cNvSpPr>
                <a:spLocks noRot="1" noChangeAspect="1" noMove="1" noResize="1" noEditPoints="1" noAdjustHandles="1" noChangeArrowheads="1" noChangeShapeType="1" noTextEdit="1"/>
              </p:cNvSpPr>
              <p:nvPr/>
            </p:nvSpPr>
            <p:spPr>
              <a:xfrm>
                <a:off x="7436367" y="4624771"/>
                <a:ext cx="2994818" cy="1013932"/>
              </a:xfrm>
              <a:prstGeom prst="rect">
                <a:avLst/>
              </a:prstGeom>
              <a:blipFill>
                <a:blip r:embed="rId1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ED394E51-879E-49B5-8BC5-95D008558497}"/>
              </a:ext>
            </a:extLst>
          </p:cNvPr>
          <p:cNvSpPr txBox="1"/>
          <p:nvPr/>
        </p:nvSpPr>
        <p:spPr>
          <a:xfrm>
            <a:off x="10431185" y="4777585"/>
            <a:ext cx="917136"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Eq. 7</a:t>
            </a:r>
          </a:p>
        </p:txBody>
      </p:sp>
    </p:spTree>
    <p:extLst>
      <p:ext uri="{BB962C8B-B14F-4D97-AF65-F5344CB8AC3E}">
        <p14:creationId xmlns:p14="http://schemas.microsoft.com/office/powerpoint/2010/main" val="228980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3" grpId="0"/>
      <p:bldP spid="12" grpId="0"/>
      <p:bldP spid="17" grpId="0"/>
      <p:bldP spid="21" grpId="0"/>
      <p:bldP spid="22" grpId="0"/>
      <p:bldP spid="24" grpId="0"/>
      <p:bldP spid="23" grpId="0"/>
      <p:bldP spid="25"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EDFA8DA-DFD0-42BC-A2CB-59B376B596CD}"/>
                  </a:ext>
                </a:extLst>
              </p:cNvPr>
              <p:cNvSpPr/>
              <p:nvPr/>
            </p:nvSpPr>
            <p:spPr>
              <a:xfrm>
                <a:off x="7640763" y="2446713"/>
                <a:ext cx="3243311" cy="2308324"/>
              </a:xfrm>
              <a:prstGeom prst="rect">
                <a:avLst/>
              </a:prstGeom>
            </p:spPr>
            <p:txBody>
              <a:bodyPr wrap="square">
                <a:spAutoFit/>
              </a:bodyPr>
              <a:lstStyle/>
              <a:p>
                <a:r>
                  <a:rPr lang="en-US" dirty="0">
                    <a:latin typeface="Titillium" panose="00000500000000000000" pitchFamily="50" charset="0"/>
                    <a:ea typeface="Calibri" panose="020F0502020204030204" pitchFamily="34" charset="0"/>
                    <a:cs typeface="Times New Roman" panose="02020603050405020304" pitchFamily="18" charset="0"/>
                  </a:rPr>
                  <a:t>where: </a:t>
                </a:r>
              </a:p>
              <a:p>
                <a14:m>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𝑑</m:t>
                    </m:r>
                  </m:oMath>
                </a14:m>
                <a:r>
                  <a:rPr lang="en-US" dirty="0">
                    <a:latin typeface="Titillium" panose="00000500000000000000" pitchFamily="50" charset="0"/>
                    <a:ea typeface="Calibri" panose="020F0502020204030204" pitchFamily="34" charset="0"/>
                    <a:cs typeface="Times New Roman" panose="02020603050405020304" pitchFamily="18" charset="0"/>
                  </a:rPr>
                  <a:t> - dimensionality of the MSD</a:t>
                </a:r>
              </a:p>
              <a:p>
                <a14:m>
                  <m:oMath xmlns:m="http://schemas.openxmlformats.org/officeDocument/2006/math">
                    <m:r>
                      <a:rPr lang="en-US" i="1">
                        <a:latin typeface="Cambria Math" panose="02040503050406030204" pitchFamily="18" charset="0"/>
                      </a:rPr>
                      <m:t>𝑅</m:t>
                    </m:r>
                  </m:oMath>
                </a14:m>
                <a:r>
                  <a:rPr lang="en-US" dirty="0">
                    <a:latin typeface="Titillium" panose="00000500000000000000" pitchFamily="50" charset="0"/>
                    <a:ea typeface="Calibri" panose="020F0502020204030204" pitchFamily="34" charset="0"/>
                    <a:cs typeface="Times New Roman" panose="02020603050405020304" pitchFamily="18" charset="0"/>
                  </a:rPr>
                  <a:t>  – radius of beads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𝐵</m:t>
                        </m:r>
                      </m:sub>
                    </m:sSub>
                    <m:r>
                      <a:rPr lang="en-US" i="1">
                        <a:latin typeface="Cambria Math" panose="02040503050406030204" pitchFamily="18" charset="0"/>
                      </a:rPr>
                      <m:t>𝑇</m:t>
                    </m:r>
                  </m:oMath>
                </a14:m>
                <a:r>
                  <a:rPr lang="en-US" dirty="0">
                    <a:latin typeface="Titillium" panose="00000500000000000000" pitchFamily="50" charset="0"/>
                    <a:ea typeface="Calibri" panose="020F0502020204030204" pitchFamily="34" charset="0"/>
                    <a:cs typeface="Times New Roman" panose="02020603050405020304" pitchFamily="18" charset="0"/>
                  </a:rPr>
                  <a:t> – thermal energy</a:t>
                </a:r>
              </a:p>
              <a:p>
                <a14:m>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𝐺</m:t>
                    </m:r>
                  </m:oMath>
                </a14:m>
                <a:r>
                  <a:rPr lang="en-US" dirty="0">
                    <a:latin typeface="Titillium" panose="00000500000000000000" pitchFamily="50" charset="0"/>
                  </a:rPr>
                  <a:t> – storage modulus</a:t>
                </a:r>
              </a:p>
              <a:p>
                <a14:m>
                  <m:oMath xmlns:m="http://schemas.openxmlformats.org/officeDocument/2006/math">
                    <m:r>
                      <a:rPr lang="en-US" i="1">
                        <a:latin typeface="Cambria Math" panose="02040503050406030204" pitchFamily="18" charset="0"/>
                      </a:rPr>
                      <m:t>𝜔</m:t>
                    </m:r>
                  </m:oMath>
                </a14:m>
                <a:r>
                  <a:rPr lang="en-US" dirty="0">
                    <a:latin typeface="Titillium" panose="00000500000000000000" pitchFamily="50" charset="0"/>
                  </a:rPr>
                  <a:t> - angular frequency</a:t>
                </a:r>
              </a:p>
              <a:p>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𝜔</m:t>
                    </m:r>
                    <m:r>
                      <a:rPr lang="en-US" b="0" i="1" smtClean="0">
                        <a:latin typeface="Cambria Math" panose="02040503050406030204" pitchFamily="18" charset="0"/>
                      </a:rPr>
                      <m:t>)</m:t>
                    </m:r>
                  </m:oMath>
                </a14:m>
                <a:r>
                  <a:rPr lang="en-US" dirty="0">
                    <a:latin typeface="Titillium" panose="00000500000000000000" pitchFamily="50" charset="0"/>
                  </a:rPr>
                  <a:t> – complex shear modulus</a:t>
                </a:r>
              </a:p>
              <a:p>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𝜔</m:t>
                        </m:r>
                        <m:r>
                          <a:rPr lang="en-US" i="1">
                            <a:latin typeface="Cambria Math" panose="02040503050406030204" pitchFamily="18" charset="0"/>
                          </a:rPr>
                          <m:t>)</m:t>
                        </m:r>
                      </m:e>
                    </m:d>
                  </m:oMath>
                </a14:m>
                <a:r>
                  <a:rPr lang="en-US" dirty="0"/>
                  <a:t> - MSD</a:t>
                </a:r>
                <a:endParaRPr lang="en-US" dirty="0">
                  <a:latin typeface="Titillium" panose="00000500000000000000" pitchFamily="50" charset="0"/>
                </a:endParaRPr>
              </a:p>
            </p:txBody>
          </p:sp>
        </mc:Choice>
        <mc:Fallback xmlns="">
          <p:sp>
            <p:nvSpPr>
              <p:cNvPr id="10" name="Rectangle 9">
                <a:extLst>
                  <a:ext uri="{FF2B5EF4-FFF2-40B4-BE49-F238E27FC236}">
                    <a16:creationId xmlns:a16="http://schemas.microsoft.com/office/drawing/2014/main" id="{7EDFA8DA-DFD0-42BC-A2CB-59B376B596CD}"/>
                  </a:ext>
                </a:extLst>
              </p:cNvPr>
              <p:cNvSpPr>
                <a:spLocks noRot="1" noChangeAspect="1" noMove="1" noResize="1" noEditPoints="1" noAdjustHandles="1" noChangeArrowheads="1" noChangeShapeType="1" noTextEdit="1"/>
              </p:cNvSpPr>
              <p:nvPr/>
            </p:nvSpPr>
            <p:spPr>
              <a:xfrm>
                <a:off x="7640763" y="2446713"/>
                <a:ext cx="3243311" cy="2308324"/>
              </a:xfrm>
              <a:prstGeom prst="rect">
                <a:avLst/>
              </a:prstGeom>
              <a:blipFill>
                <a:blip r:embed="rId3"/>
                <a:stretch>
                  <a:fillRect l="-1504" t="-1055" r="-1504" b="-3166"/>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1CB5097F-FEA2-4E54-8AC6-B69D0B8FE08A}"/>
              </a:ext>
            </a:extLst>
          </p:cNvPr>
          <p:cNvSpPr/>
          <p:nvPr/>
        </p:nvSpPr>
        <p:spPr>
          <a:xfrm>
            <a:off x="680398" y="457078"/>
            <a:ext cx="1157433" cy="317844"/>
          </a:xfrm>
          <a:prstGeom prst="rect">
            <a:avLst/>
          </a:prstGeom>
        </p:spPr>
        <p:txBody>
          <a:bodyPr wrap="square">
            <a:spAutoFit/>
          </a:bodyPr>
          <a:lstStyle/>
          <a:p>
            <a:pPr algn="ctr">
              <a:lnSpc>
                <a:spcPct val="80000"/>
              </a:lnSpc>
            </a:pPr>
            <a:r>
              <a:rPr lang="en-US" b="1" spc="200" dirty="0">
                <a:solidFill>
                  <a:schemeClr val="tx1">
                    <a:lumMod val="50000"/>
                    <a:lumOff val="50000"/>
                  </a:schemeClr>
                </a:solidFill>
                <a:latin typeface="Titillium" charset="0"/>
                <a:ea typeface="Titillium" charset="0"/>
                <a:cs typeface="Titillium" charset="0"/>
              </a:rPr>
              <a:t>THEORY</a:t>
            </a:r>
          </a:p>
        </p:txBody>
      </p:sp>
      <p:sp>
        <p:nvSpPr>
          <p:cNvPr id="16" name="Slide Number Placeholder 15">
            <a:extLst>
              <a:ext uri="{FF2B5EF4-FFF2-40B4-BE49-F238E27FC236}">
                <a16:creationId xmlns:a16="http://schemas.microsoft.com/office/drawing/2014/main" id="{F6567761-0465-4D10-8C44-A5C87F093E5A}"/>
              </a:ext>
            </a:extLst>
          </p:cNvPr>
          <p:cNvSpPr>
            <a:spLocks noGrp="1"/>
          </p:cNvSpPr>
          <p:nvPr>
            <p:ph type="sldNum" sz="quarter" idx="12"/>
          </p:nvPr>
        </p:nvSpPr>
        <p:spPr/>
        <p:txBody>
          <a:bodyPr/>
          <a:lstStyle/>
          <a:p>
            <a:fld id="{FD38A122-9D37-40E4-A343-0621AE7B5863}" type="slidenum">
              <a:rPr lang="en-US" smtClean="0"/>
              <a:t>18</a:t>
            </a:fld>
            <a:endParaRPr lang="en-US"/>
          </a:p>
        </p:txBody>
      </p:sp>
      <p:sp>
        <p:nvSpPr>
          <p:cNvPr id="19" name="Rectangle 18">
            <a:extLst>
              <a:ext uri="{FF2B5EF4-FFF2-40B4-BE49-F238E27FC236}">
                <a16:creationId xmlns:a16="http://schemas.microsoft.com/office/drawing/2014/main" id="{F33A6996-A09C-418A-9138-BACCE8BF10AE}"/>
              </a:ext>
            </a:extLst>
          </p:cNvPr>
          <p:cNvSpPr/>
          <p:nvPr/>
        </p:nvSpPr>
        <p:spPr>
          <a:xfrm>
            <a:off x="680398" y="3622871"/>
            <a:ext cx="5468784" cy="707886"/>
          </a:xfrm>
          <a:prstGeom prst="rect">
            <a:avLst/>
          </a:prstGeom>
        </p:spPr>
        <p:txBody>
          <a:bodyPr wrap="square">
            <a:spAutoFit/>
          </a:bodyPr>
          <a:lstStyle/>
          <a:p>
            <a:r>
              <a:rPr lang="en-US" sz="2000" dirty="0">
                <a:latin typeface="Titillium" panose="00000500000000000000" pitchFamily="50" charset="0"/>
              </a:rPr>
              <a:t>Using the Generalized Stokes-Einstein relation to obtain the complex shear modulus</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A6040D9-B582-4526-A80A-678033D74095}"/>
                  </a:ext>
                </a:extLst>
              </p:cNvPr>
              <p:cNvSpPr/>
              <p:nvPr/>
            </p:nvSpPr>
            <p:spPr>
              <a:xfrm>
                <a:off x="1026779" y="4379958"/>
                <a:ext cx="2647969" cy="15292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𝜔</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𝐵</m:t>
                              </m:r>
                            </m:sub>
                          </m:sSub>
                          <m:r>
                            <a:rPr lang="en-US" i="1">
                              <a:latin typeface="Cambria Math" panose="02040503050406030204" pitchFamily="18" charset="0"/>
                            </a:rPr>
                            <m:t>𝑇</m:t>
                          </m:r>
                        </m:num>
                        <m:den>
                          <m:r>
                            <a:rPr lang="en-US" i="1">
                              <a:latin typeface="Cambria Math" panose="02040503050406030204" pitchFamily="18" charset="0"/>
                            </a:rPr>
                            <m:t>3</m:t>
                          </m:r>
                          <m:r>
                            <a:rPr lang="en-US" i="1">
                              <a:latin typeface="Cambria Math" panose="02040503050406030204" pitchFamily="18" charset="0"/>
                            </a:rPr>
                            <m:t>𝜋</m:t>
                          </m:r>
                          <m:r>
                            <a:rPr lang="en-US" i="1">
                              <a:latin typeface="Cambria Math" panose="02040503050406030204" pitchFamily="18" charset="0"/>
                            </a:rPr>
                            <m:t>𝑖</m:t>
                          </m:r>
                          <m:r>
                            <a:rPr lang="en-US" i="1">
                              <a:latin typeface="Cambria Math" panose="02040503050406030204" pitchFamily="18" charset="0"/>
                            </a:rPr>
                            <m:t>𝜔</m:t>
                          </m:r>
                          <m:r>
                            <a:rPr lang="en-US" i="1">
                              <a:latin typeface="Cambria Math" panose="02040503050406030204" pitchFamily="18" charset="0"/>
                            </a:rPr>
                            <m:t>𝑅</m:t>
                          </m:r>
                          <m:d>
                            <m:dPr>
                              <m:begChr m:val="〈"/>
                              <m:endChr m:val="〉"/>
                              <m:ctrlPr>
                                <a:rPr lang="en-US" i="1">
                                  <a:latin typeface="Cambria Math" panose="02040503050406030204" pitchFamily="18" charset="0"/>
                                </a:rPr>
                              </m:ctrlPr>
                            </m:dPr>
                            <m:e>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𝑟</m:t>
                                      </m:r>
                                    </m:e>
                                  </m:acc>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𝜔</m:t>
                              </m:r>
                              <m:r>
                                <a:rPr lang="en-US" i="1">
                                  <a:latin typeface="Cambria Math" panose="02040503050406030204" pitchFamily="18" charset="0"/>
                                </a:rPr>
                                <m:t>)</m:t>
                              </m:r>
                            </m:e>
                          </m:d>
                        </m:den>
                      </m:f>
                    </m:oMath>
                  </m:oMathPara>
                </a14:m>
                <a:endParaRPr lang="en-US" dirty="0"/>
              </a:p>
              <a:p>
                <a:endParaRPr lang="en-US" dirty="0"/>
              </a:p>
              <a:p>
                <a:endParaRPr lang="en-US" dirty="0"/>
              </a:p>
              <a:p>
                <a:endParaRPr lang="en-US" sz="2000" dirty="0"/>
              </a:p>
            </p:txBody>
          </p:sp>
        </mc:Choice>
        <mc:Fallback xmlns="">
          <p:sp>
            <p:nvSpPr>
              <p:cNvPr id="20" name="Rectangle 19">
                <a:extLst>
                  <a:ext uri="{FF2B5EF4-FFF2-40B4-BE49-F238E27FC236}">
                    <a16:creationId xmlns:a16="http://schemas.microsoft.com/office/drawing/2014/main" id="{BA6040D9-B582-4526-A80A-678033D74095}"/>
                  </a:ext>
                </a:extLst>
              </p:cNvPr>
              <p:cNvSpPr>
                <a:spLocks noRot="1" noChangeAspect="1" noMove="1" noResize="1" noEditPoints="1" noAdjustHandles="1" noChangeArrowheads="1" noChangeShapeType="1" noTextEdit="1"/>
              </p:cNvSpPr>
              <p:nvPr/>
            </p:nvSpPr>
            <p:spPr>
              <a:xfrm>
                <a:off x="1026779" y="4379958"/>
                <a:ext cx="2647969" cy="1529201"/>
              </a:xfrm>
              <a:prstGeom prst="rect">
                <a:avLst/>
              </a:prstGeom>
              <a:blipFill>
                <a:blip r:embed="rId4"/>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42C7C5A2-3189-4B02-AB00-2570DAD75D10}"/>
              </a:ext>
            </a:extLst>
          </p:cNvPr>
          <p:cNvSpPr txBox="1"/>
          <p:nvPr/>
        </p:nvSpPr>
        <p:spPr>
          <a:xfrm>
            <a:off x="3816150" y="4560633"/>
            <a:ext cx="917136"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Eq. 9</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2F37E29-A844-4B34-A54E-6E6E35C15261}"/>
                  </a:ext>
                </a:extLst>
              </p:cNvPr>
              <p:cNvSpPr/>
              <p:nvPr/>
            </p:nvSpPr>
            <p:spPr>
              <a:xfrm>
                <a:off x="1026779" y="2743352"/>
                <a:ext cx="2043380" cy="8953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𝑟</m:t>
                                      </m:r>
                                    </m:e>
                                  </m:acc>
                                </m:e>
                                <m:sup>
                                  <m:r>
                                    <a:rPr lang="en-US" i="1">
                                      <a:latin typeface="Cambria Math" panose="02040503050406030204" pitchFamily="18" charset="0"/>
                                    </a:rPr>
                                    <m:t>2</m:t>
                                  </m:r>
                                </m:sup>
                              </m:sSup>
                            </m:e>
                          </m:d>
                        </m:e>
                        <m:sub>
                          <m:r>
                            <a:rPr lang="en-US" i="1">
                              <a:latin typeface="Cambria Math" panose="02040503050406030204" pitchFamily="18" charset="0"/>
                            </a:rPr>
                            <m:t>𝜏</m:t>
                          </m:r>
                          <m:r>
                            <a:rPr lang="en-US" i="1">
                              <a:latin typeface="Cambria Math" panose="02040503050406030204" pitchFamily="18" charset="0"/>
                            </a:rPr>
                            <m:t>→∞</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𝐵</m:t>
                              </m:r>
                            </m:sub>
                          </m:sSub>
                          <m:r>
                            <a:rPr lang="en-US" i="1">
                              <a:latin typeface="Cambria Math" panose="02040503050406030204" pitchFamily="18" charset="0"/>
                            </a:rPr>
                            <m:t>𝑇</m:t>
                          </m:r>
                        </m:num>
                        <m:den>
                          <m:r>
                            <a:rPr lang="en-US" i="1">
                              <a:latin typeface="Cambria Math" panose="02040503050406030204" pitchFamily="18" charset="0"/>
                            </a:rPr>
                            <m:t>3</m:t>
                          </m:r>
                          <m:r>
                            <a:rPr lang="en-US" i="1">
                              <a:latin typeface="Cambria Math" panose="02040503050406030204" pitchFamily="18" charset="0"/>
                            </a:rPr>
                            <m:t>𝜋</m:t>
                          </m:r>
                          <m:r>
                            <a:rPr lang="en-US" i="1">
                              <a:latin typeface="Cambria Math" panose="02040503050406030204" pitchFamily="18" charset="0"/>
                            </a:rPr>
                            <m:t>𝑅𝐺</m:t>
                          </m:r>
                        </m:den>
                      </m:f>
                    </m:oMath>
                  </m:oMathPara>
                </a14:m>
                <a:endParaRPr lang="en-US" dirty="0"/>
              </a:p>
              <a:p>
                <a:endParaRPr lang="en-US" dirty="0"/>
              </a:p>
            </p:txBody>
          </p:sp>
        </mc:Choice>
        <mc:Fallback xmlns="">
          <p:sp>
            <p:nvSpPr>
              <p:cNvPr id="5" name="Rectangle 4">
                <a:extLst>
                  <a:ext uri="{FF2B5EF4-FFF2-40B4-BE49-F238E27FC236}">
                    <a16:creationId xmlns:a16="http://schemas.microsoft.com/office/drawing/2014/main" id="{02F37E29-A844-4B34-A54E-6E6E35C15261}"/>
                  </a:ext>
                </a:extLst>
              </p:cNvPr>
              <p:cNvSpPr>
                <a:spLocks noRot="1" noChangeAspect="1" noMove="1" noResize="1" noEditPoints="1" noAdjustHandles="1" noChangeArrowheads="1" noChangeShapeType="1" noTextEdit="1"/>
              </p:cNvSpPr>
              <p:nvPr/>
            </p:nvSpPr>
            <p:spPr>
              <a:xfrm>
                <a:off x="1026779" y="2743352"/>
                <a:ext cx="2043380" cy="8953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CD14AA2-F407-49A8-ABEF-ABB9DC0FD378}"/>
                  </a:ext>
                </a:extLst>
              </p:cNvPr>
              <p:cNvSpPr/>
              <p:nvPr/>
            </p:nvSpPr>
            <p:spPr>
              <a:xfrm>
                <a:off x="642889" y="1911648"/>
                <a:ext cx="6096000" cy="646331"/>
              </a:xfrm>
              <a:prstGeom prst="rect">
                <a:avLst/>
              </a:prstGeom>
            </p:spPr>
            <p:txBody>
              <a:bodyPr>
                <a:spAutoFit/>
              </a:bodyPr>
              <a:lstStyle/>
              <a:p>
                <a:r>
                  <a:rPr lang="en-US" dirty="0">
                    <a:latin typeface="Titillium" panose="00000500000000000000" pitchFamily="50" charset="0"/>
                    <a:ea typeface="Calibri" panose="020F0502020204030204" pitchFamily="34" charset="0"/>
                    <a:cs typeface="Times New Roman" panose="02020603050405020304" pitchFamily="18" charset="0"/>
                  </a:rPr>
                  <a:t>For a particle embedded in a purely elastic medium with a storage modulus </a:t>
                </a:r>
                <a14:m>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𝐺</m:t>
                    </m:r>
                  </m:oMath>
                </a14:m>
                <a:endParaRPr lang="en-US" dirty="0">
                  <a:latin typeface="Titillium" panose="00000500000000000000" pitchFamily="50" charset="0"/>
                </a:endParaRPr>
              </a:p>
            </p:txBody>
          </p:sp>
        </mc:Choice>
        <mc:Fallback xmlns="">
          <p:sp>
            <p:nvSpPr>
              <p:cNvPr id="8" name="Rectangle 7">
                <a:extLst>
                  <a:ext uri="{FF2B5EF4-FFF2-40B4-BE49-F238E27FC236}">
                    <a16:creationId xmlns:a16="http://schemas.microsoft.com/office/drawing/2014/main" id="{0CD14AA2-F407-49A8-ABEF-ABB9DC0FD378}"/>
                  </a:ext>
                </a:extLst>
              </p:cNvPr>
              <p:cNvSpPr>
                <a:spLocks noRot="1" noChangeAspect="1" noMove="1" noResize="1" noEditPoints="1" noAdjustHandles="1" noChangeArrowheads="1" noChangeShapeType="1" noTextEdit="1"/>
              </p:cNvSpPr>
              <p:nvPr/>
            </p:nvSpPr>
            <p:spPr>
              <a:xfrm>
                <a:off x="642889" y="1911648"/>
                <a:ext cx="6096000" cy="646331"/>
              </a:xfrm>
              <a:prstGeom prst="rect">
                <a:avLst/>
              </a:prstGeom>
              <a:blipFill>
                <a:blip r:embed="rId6"/>
                <a:stretch>
                  <a:fillRect l="-800" t="-4717" b="-1509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2F8E4905-FFAB-49FE-BB7B-FAE3C51A616B}"/>
              </a:ext>
            </a:extLst>
          </p:cNvPr>
          <p:cNvSpPr txBox="1"/>
          <p:nvPr/>
        </p:nvSpPr>
        <p:spPr>
          <a:xfrm>
            <a:off x="3690889" y="2846823"/>
            <a:ext cx="917136"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Eq. 8</a:t>
            </a:r>
          </a:p>
        </p:txBody>
      </p:sp>
      <p:sp>
        <p:nvSpPr>
          <p:cNvPr id="23" name="TextBox 22">
            <a:extLst>
              <a:ext uri="{FF2B5EF4-FFF2-40B4-BE49-F238E27FC236}">
                <a16:creationId xmlns:a16="http://schemas.microsoft.com/office/drawing/2014/main" id="{E53E2EC3-A0A7-427F-A86E-83CF47C64D90}"/>
              </a:ext>
            </a:extLst>
          </p:cNvPr>
          <p:cNvSpPr txBox="1"/>
          <p:nvPr/>
        </p:nvSpPr>
        <p:spPr>
          <a:xfrm>
            <a:off x="1421737" y="543339"/>
            <a:ext cx="8810516" cy="584775"/>
          </a:xfrm>
          <a:prstGeom prst="rect">
            <a:avLst/>
          </a:prstGeom>
          <a:noFill/>
        </p:spPr>
        <p:txBody>
          <a:bodyPr wrap="square" rtlCol="0">
            <a:spAutoFit/>
          </a:bodyPr>
          <a:lstStyle/>
          <a:p>
            <a:r>
              <a:rPr lang="en-US" sz="3200" dirty="0">
                <a:latin typeface="ADAM.CG PRO" pitchFamily="50" charset="0"/>
              </a:rPr>
              <a:t>PASSIVE MICRORHEOLOGY | </a:t>
            </a:r>
            <a:r>
              <a:rPr lang="en-US" sz="2400" dirty="0">
                <a:solidFill>
                  <a:schemeClr val="bg1">
                    <a:lumMod val="50000"/>
                  </a:schemeClr>
                </a:solidFill>
                <a:latin typeface="ADAM.CG PRO" pitchFamily="50" charset="0"/>
              </a:rPr>
              <a:t>VIDEO MICROSCOPY</a:t>
            </a:r>
            <a:endParaRPr lang="en-US" sz="3200" dirty="0">
              <a:solidFill>
                <a:schemeClr val="bg1">
                  <a:lumMod val="50000"/>
                </a:schemeClr>
              </a:solidFill>
              <a:latin typeface="ADAM.CG PRO" pitchFamily="50" charset="0"/>
            </a:endParaRPr>
          </a:p>
        </p:txBody>
      </p:sp>
    </p:spTree>
    <p:extLst>
      <p:ext uri="{BB962C8B-B14F-4D97-AF65-F5344CB8AC3E}">
        <p14:creationId xmlns:p14="http://schemas.microsoft.com/office/powerpoint/2010/main" val="1878145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8A9CED-C39B-4328-972A-638E76C093D9}"/>
              </a:ext>
            </a:extLst>
          </p:cNvPr>
          <p:cNvSpPr txBox="1">
            <a:spLocks/>
          </p:cNvSpPr>
          <p:nvPr/>
        </p:nvSpPr>
        <p:spPr>
          <a:xfrm>
            <a:off x="647826" y="702365"/>
            <a:ext cx="2553360" cy="65066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DAM.CG PRO" pitchFamily="50" charset="0"/>
              </a:rPr>
              <a:t>Outline:</a:t>
            </a:r>
          </a:p>
        </p:txBody>
      </p:sp>
      <p:sp>
        <p:nvSpPr>
          <p:cNvPr id="5" name="TextBox 4">
            <a:extLst>
              <a:ext uri="{FF2B5EF4-FFF2-40B4-BE49-F238E27FC236}">
                <a16:creationId xmlns:a16="http://schemas.microsoft.com/office/drawing/2014/main" id="{EA34283A-329D-4F49-9568-173259CFDD39}"/>
              </a:ext>
            </a:extLst>
          </p:cNvPr>
          <p:cNvSpPr txBox="1"/>
          <p:nvPr/>
        </p:nvSpPr>
        <p:spPr>
          <a:xfrm>
            <a:off x="1871660" y="3839958"/>
            <a:ext cx="1686360" cy="200439"/>
          </a:xfrm>
          <a:prstGeom prst="rect">
            <a:avLst/>
          </a:prstGeom>
          <a:noFill/>
        </p:spPr>
        <p:txBody>
          <a:bodyPr wrap="none" lIns="0" tIns="0" rIns="0" bIns="0" rtlCol="0">
            <a:spAutoFit/>
          </a:bodyPr>
          <a:lstStyle/>
          <a:p>
            <a:pPr algn="ctr">
              <a:lnSpc>
                <a:spcPct val="80000"/>
              </a:lnSpc>
            </a:pPr>
            <a:r>
              <a:rPr lang="en-US" sz="1600" b="1" spc="200" dirty="0">
                <a:latin typeface="Titillium" charset="0"/>
                <a:ea typeface="Titillium" charset="0"/>
                <a:cs typeface="Titillium" charset="0"/>
              </a:rPr>
              <a:t>INTRODUCTION</a:t>
            </a:r>
          </a:p>
        </p:txBody>
      </p:sp>
      <p:sp>
        <p:nvSpPr>
          <p:cNvPr id="6" name="TextBox 5">
            <a:extLst>
              <a:ext uri="{FF2B5EF4-FFF2-40B4-BE49-F238E27FC236}">
                <a16:creationId xmlns:a16="http://schemas.microsoft.com/office/drawing/2014/main" id="{EDC6F365-4D80-40B5-9CAD-A7FD1ADC703D}"/>
              </a:ext>
            </a:extLst>
          </p:cNvPr>
          <p:cNvSpPr txBox="1"/>
          <p:nvPr/>
        </p:nvSpPr>
        <p:spPr>
          <a:xfrm>
            <a:off x="4460747" y="3839958"/>
            <a:ext cx="882165" cy="200439"/>
          </a:xfrm>
          <a:prstGeom prst="rect">
            <a:avLst/>
          </a:prstGeom>
          <a:noFill/>
        </p:spPr>
        <p:txBody>
          <a:bodyPr wrap="none" lIns="0" tIns="0" rIns="0" bIns="0" rtlCol="0">
            <a:spAutoFit/>
          </a:bodyPr>
          <a:lstStyle/>
          <a:p>
            <a:pPr algn="ctr">
              <a:lnSpc>
                <a:spcPct val="80000"/>
              </a:lnSpc>
            </a:pPr>
            <a:r>
              <a:rPr lang="en-US" sz="1600" b="1" spc="200" dirty="0">
                <a:latin typeface="Titillium" charset="0"/>
                <a:ea typeface="Titillium" charset="0"/>
                <a:cs typeface="Titillium" charset="0"/>
              </a:rPr>
              <a:t>THEORY</a:t>
            </a:r>
          </a:p>
        </p:txBody>
      </p:sp>
      <p:sp>
        <p:nvSpPr>
          <p:cNvPr id="7" name="TextBox 6">
            <a:extLst>
              <a:ext uri="{FF2B5EF4-FFF2-40B4-BE49-F238E27FC236}">
                <a16:creationId xmlns:a16="http://schemas.microsoft.com/office/drawing/2014/main" id="{43CA6CD5-FB6F-470C-A7E1-A238017FE5D5}"/>
              </a:ext>
            </a:extLst>
          </p:cNvPr>
          <p:cNvSpPr txBox="1"/>
          <p:nvPr/>
        </p:nvSpPr>
        <p:spPr>
          <a:xfrm>
            <a:off x="5896176" y="3839958"/>
            <a:ext cx="2381421" cy="300660"/>
          </a:xfrm>
          <a:prstGeom prst="rect">
            <a:avLst/>
          </a:prstGeom>
          <a:noFill/>
        </p:spPr>
        <p:txBody>
          <a:bodyPr wrap="none" lIns="0" tIns="0" rIns="0" bIns="0" rtlCol="0">
            <a:spAutoFit/>
          </a:bodyPr>
          <a:lstStyle/>
          <a:p>
            <a:pPr algn="ctr">
              <a:lnSpc>
                <a:spcPct val="80000"/>
              </a:lnSpc>
            </a:pPr>
            <a:r>
              <a:rPr lang="en-US" sz="2400" b="1" spc="200" dirty="0">
                <a:solidFill>
                  <a:srgbClr val="FF0000"/>
                </a:solidFill>
                <a:latin typeface="Titillium" charset="0"/>
                <a:ea typeface="Titillium" charset="0"/>
                <a:cs typeface="Titillium" charset="0"/>
              </a:rPr>
              <a:t>METHODOLOGY</a:t>
            </a:r>
          </a:p>
        </p:txBody>
      </p:sp>
      <p:sp>
        <p:nvSpPr>
          <p:cNvPr id="8" name="TextBox 7">
            <a:extLst>
              <a:ext uri="{FF2B5EF4-FFF2-40B4-BE49-F238E27FC236}">
                <a16:creationId xmlns:a16="http://schemas.microsoft.com/office/drawing/2014/main" id="{578C5DED-B310-43BF-9C2C-02CC77E50CCC}"/>
              </a:ext>
            </a:extLst>
          </p:cNvPr>
          <p:cNvSpPr txBox="1"/>
          <p:nvPr/>
        </p:nvSpPr>
        <p:spPr>
          <a:xfrm>
            <a:off x="8788815" y="3839958"/>
            <a:ext cx="965392" cy="200439"/>
          </a:xfrm>
          <a:prstGeom prst="rect">
            <a:avLst/>
          </a:prstGeom>
          <a:noFill/>
        </p:spPr>
        <p:txBody>
          <a:bodyPr wrap="none" lIns="0" tIns="0" rIns="0" bIns="0" rtlCol="0">
            <a:spAutoFit/>
          </a:bodyPr>
          <a:lstStyle/>
          <a:p>
            <a:pPr algn="ctr">
              <a:lnSpc>
                <a:spcPct val="80000"/>
              </a:lnSpc>
            </a:pPr>
            <a:r>
              <a:rPr lang="en-US" sz="1600" b="1" spc="200" dirty="0">
                <a:latin typeface="Titillium" charset="0"/>
                <a:ea typeface="Titillium" charset="0"/>
                <a:cs typeface="Titillium" charset="0"/>
              </a:rPr>
              <a:t>RESULTS</a:t>
            </a:r>
          </a:p>
        </p:txBody>
      </p:sp>
      <p:sp>
        <p:nvSpPr>
          <p:cNvPr id="10" name="Oval 9">
            <a:extLst>
              <a:ext uri="{FF2B5EF4-FFF2-40B4-BE49-F238E27FC236}">
                <a16:creationId xmlns:a16="http://schemas.microsoft.com/office/drawing/2014/main" id="{CBADB21F-DFC8-4E39-8B73-719D98EF1EDD}"/>
              </a:ext>
            </a:extLst>
          </p:cNvPr>
          <p:cNvSpPr/>
          <p:nvPr/>
        </p:nvSpPr>
        <p:spPr>
          <a:xfrm>
            <a:off x="4705126" y="4304134"/>
            <a:ext cx="393405" cy="393405"/>
          </a:xfrm>
          <a:prstGeom prst="ellipse">
            <a:avLst/>
          </a:prstGeom>
          <a:noFill/>
          <a:ln w="6350">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tx1">
                    <a:alpha val="40000"/>
                  </a:schemeClr>
                </a:solidFill>
                <a:latin typeface="Titillium" charset="0"/>
                <a:ea typeface="Titillium" charset="0"/>
                <a:cs typeface="Titillium" charset="0"/>
              </a:rPr>
              <a:t>2</a:t>
            </a:r>
          </a:p>
        </p:txBody>
      </p:sp>
      <p:sp>
        <p:nvSpPr>
          <p:cNvPr id="12" name="Oval 11">
            <a:extLst>
              <a:ext uri="{FF2B5EF4-FFF2-40B4-BE49-F238E27FC236}">
                <a16:creationId xmlns:a16="http://schemas.microsoft.com/office/drawing/2014/main" id="{76860124-A83E-4FDB-BDFB-52D030113327}"/>
              </a:ext>
            </a:extLst>
          </p:cNvPr>
          <p:cNvSpPr/>
          <p:nvPr/>
        </p:nvSpPr>
        <p:spPr>
          <a:xfrm>
            <a:off x="9075235" y="4304134"/>
            <a:ext cx="393405" cy="393405"/>
          </a:xfrm>
          <a:prstGeom prst="ellipse">
            <a:avLst/>
          </a:prstGeom>
          <a:noFill/>
          <a:ln w="6350">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tx1">
                    <a:alpha val="40000"/>
                  </a:schemeClr>
                </a:solidFill>
                <a:latin typeface="Titillium" charset="0"/>
                <a:ea typeface="Titillium" charset="0"/>
                <a:cs typeface="Titillium" charset="0"/>
              </a:rPr>
              <a:t>4</a:t>
            </a:r>
          </a:p>
        </p:txBody>
      </p:sp>
      <p:cxnSp>
        <p:nvCxnSpPr>
          <p:cNvPr id="13" name="Straight Connector 12">
            <a:extLst>
              <a:ext uri="{FF2B5EF4-FFF2-40B4-BE49-F238E27FC236}">
                <a16:creationId xmlns:a16="http://schemas.microsoft.com/office/drawing/2014/main" id="{57FA7826-E952-4A6E-9906-8B0C6C71950E}"/>
              </a:ext>
            </a:extLst>
          </p:cNvPr>
          <p:cNvCxnSpPr/>
          <p:nvPr/>
        </p:nvCxnSpPr>
        <p:spPr>
          <a:xfrm>
            <a:off x="2964705" y="4506027"/>
            <a:ext cx="1669312" cy="0"/>
          </a:xfrm>
          <a:prstGeom prst="line">
            <a:avLst/>
          </a:prstGeom>
          <a:ln w="9525">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277852-B49F-428D-8DDA-57D99F516159}"/>
              </a:ext>
            </a:extLst>
          </p:cNvPr>
          <p:cNvCxnSpPr/>
          <p:nvPr/>
        </p:nvCxnSpPr>
        <p:spPr>
          <a:xfrm>
            <a:off x="5149070" y="4506027"/>
            <a:ext cx="1669312" cy="0"/>
          </a:xfrm>
          <a:prstGeom prst="line">
            <a:avLst/>
          </a:prstGeom>
          <a:ln>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7E553C1-0FD8-470B-B22A-BA7A74A05467}"/>
              </a:ext>
            </a:extLst>
          </p:cNvPr>
          <p:cNvCxnSpPr/>
          <p:nvPr/>
        </p:nvCxnSpPr>
        <p:spPr>
          <a:xfrm>
            <a:off x="7331494" y="4500836"/>
            <a:ext cx="1669312" cy="0"/>
          </a:xfrm>
          <a:prstGeom prst="line">
            <a:avLst/>
          </a:prstGeom>
          <a:ln>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009D10B2-F85D-4A32-A347-579F10EBAB6D}"/>
              </a:ext>
            </a:extLst>
          </p:cNvPr>
          <p:cNvPicPr>
            <a:picLocks noChangeAspect="1"/>
          </p:cNvPicPr>
          <p:nvPr/>
        </p:nvPicPr>
        <p:blipFill>
          <a:blip r:embed="rId2"/>
          <a:stretch>
            <a:fillRect/>
          </a:stretch>
        </p:blipFill>
        <p:spPr>
          <a:xfrm>
            <a:off x="2455901" y="2993765"/>
            <a:ext cx="731347" cy="731347"/>
          </a:xfrm>
          <a:prstGeom prst="rect">
            <a:avLst/>
          </a:prstGeom>
        </p:spPr>
      </p:pic>
      <p:grpSp>
        <p:nvGrpSpPr>
          <p:cNvPr id="17" name="Group 16">
            <a:extLst>
              <a:ext uri="{FF2B5EF4-FFF2-40B4-BE49-F238E27FC236}">
                <a16:creationId xmlns:a16="http://schemas.microsoft.com/office/drawing/2014/main" id="{B7AFFAC2-6253-4D1A-B964-DD112BA382BD}"/>
              </a:ext>
            </a:extLst>
          </p:cNvPr>
          <p:cNvGrpSpPr/>
          <p:nvPr/>
        </p:nvGrpSpPr>
        <p:grpSpPr>
          <a:xfrm>
            <a:off x="4568610" y="3120062"/>
            <a:ext cx="666435" cy="629834"/>
            <a:chOff x="4831743" y="2086940"/>
            <a:chExt cx="1158239" cy="1094628"/>
          </a:xfrm>
        </p:grpSpPr>
        <p:pic>
          <p:nvPicPr>
            <p:cNvPr id="18" name="Picture 17">
              <a:extLst>
                <a:ext uri="{FF2B5EF4-FFF2-40B4-BE49-F238E27FC236}">
                  <a16:creationId xmlns:a16="http://schemas.microsoft.com/office/drawing/2014/main" id="{AD131BDB-F087-4895-9006-B2AB3297015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7994" t="4930" r="59014" b="60616"/>
            <a:stretch/>
          </p:blipFill>
          <p:spPr>
            <a:xfrm>
              <a:off x="4831743" y="2086940"/>
              <a:ext cx="1158239" cy="1094628"/>
            </a:xfrm>
            <a:prstGeom prst="rect">
              <a:avLst/>
            </a:prstGeom>
          </p:spPr>
        </p:pic>
        <p:sp>
          <p:nvSpPr>
            <p:cNvPr id="19" name="Oval 18">
              <a:extLst>
                <a:ext uri="{FF2B5EF4-FFF2-40B4-BE49-F238E27FC236}">
                  <a16:creationId xmlns:a16="http://schemas.microsoft.com/office/drawing/2014/main" id="{5F7E3443-9A3A-48F5-AA12-4736900BA152}"/>
                </a:ext>
              </a:extLst>
            </p:cNvPr>
            <p:cNvSpPr/>
            <p:nvPr/>
          </p:nvSpPr>
          <p:spPr bwMode="auto">
            <a:xfrm>
              <a:off x="5347207" y="2548557"/>
              <a:ext cx="182925" cy="168216"/>
            </a:xfrm>
            <a:prstGeom prst="ellipse">
              <a:avLst/>
            </a:prstGeom>
            <a:solidFill>
              <a:schemeClr val="tx1">
                <a:lumMod val="95000"/>
                <a:lumOff val="5000"/>
              </a:schemeClr>
            </a:solidFill>
            <a:ln>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a:p>
          </p:txBody>
        </p:sp>
      </p:grpSp>
      <p:pic>
        <p:nvPicPr>
          <p:cNvPr id="22" name="Picture 21">
            <a:extLst>
              <a:ext uri="{FF2B5EF4-FFF2-40B4-BE49-F238E27FC236}">
                <a16:creationId xmlns:a16="http://schemas.microsoft.com/office/drawing/2014/main" id="{544E7580-9DE9-4F4C-8BDF-EF0D582AA52E}"/>
              </a:ext>
            </a:extLst>
          </p:cNvPr>
          <p:cNvPicPr>
            <a:picLocks noChangeAspect="1"/>
          </p:cNvPicPr>
          <p:nvPr/>
        </p:nvPicPr>
        <p:blipFill>
          <a:blip r:embed="rId5"/>
          <a:stretch>
            <a:fillRect/>
          </a:stretch>
        </p:blipFill>
        <p:spPr>
          <a:xfrm>
            <a:off x="8921294" y="3065146"/>
            <a:ext cx="673859" cy="673859"/>
          </a:xfrm>
          <a:prstGeom prst="rect">
            <a:avLst/>
          </a:prstGeom>
        </p:spPr>
      </p:pic>
      <p:pic>
        <p:nvPicPr>
          <p:cNvPr id="25" name="Picture 24">
            <a:extLst>
              <a:ext uri="{FF2B5EF4-FFF2-40B4-BE49-F238E27FC236}">
                <a16:creationId xmlns:a16="http://schemas.microsoft.com/office/drawing/2014/main" id="{FA457B52-4DE5-436E-A540-5B0C961751B9}"/>
              </a:ext>
            </a:extLst>
          </p:cNvPr>
          <p:cNvPicPr>
            <a:picLocks noChangeAspect="1"/>
          </p:cNvPicPr>
          <p:nvPr/>
        </p:nvPicPr>
        <p:blipFill rotWithShape="1">
          <a:blip r:embed="rId6"/>
          <a:srcRect l="30638" r="1"/>
          <a:stretch/>
        </p:blipFill>
        <p:spPr>
          <a:xfrm>
            <a:off x="6352650" y="2120820"/>
            <a:ext cx="1936129" cy="1629076"/>
          </a:xfrm>
          <a:prstGeom prst="rect">
            <a:avLst/>
          </a:prstGeom>
        </p:spPr>
      </p:pic>
      <p:sp>
        <p:nvSpPr>
          <p:cNvPr id="28" name="Oval 27">
            <a:extLst>
              <a:ext uri="{FF2B5EF4-FFF2-40B4-BE49-F238E27FC236}">
                <a16:creationId xmlns:a16="http://schemas.microsoft.com/office/drawing/2014/main" id="{8CC6F2D2-CACF-4D8F-8C02-DD5CF24151D3}"/>
              </a:ext>
            </a:extLst>
          </p:cNvPr>
          <p:cNvSpPr/>
          <p:nvPr/>
        </p:nvSpPr>
        <p:spPr>
          <a:xfrm>
            <a:off x="2509222" y="4312482"/>
            <a:ext cx="393405" cy="393405"/>
          </a:xfrm>
          <a:prstGeom prst="ellipse">
            <a:avLst/>
          </a:prstGeom>
          <a:noFill/>
          <a:ln w="12700">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alpha val="40000"/>
                  </a:schemeClr>
                </a:solidFill>
                <a:latin typeface="Titillium" charset="0"/>
                <a:ea typeface="Titillium" charset="0"/>
                <a:cs typeface="Titillium" charset="0"/>
              </a:rPr>
              <a:t>1</a:t>
            </a:r>
          </a:p>
        </p:txBody>
      </p:sp>
      <p:sp>
        <p:nvSpPr>
          <p:cNvPr id="26" name="Oval 25">
            <a:extLst>
              <a:ext uri="{FF2B5EF4-FFF2-40B4-BE49-F238E27FC236}">
                <a16:creationId xmlns:a16="http://schemas.microsoft.com/office/drawing/2014/main" id="{78E7E660-F0A7-437E-BA89-0FD34A9CC26B}"/>
              </a:ext>
            </a:extLst>
          </p:cNvPr>
          <p:cNvSpPr/>
          <p:nvPr/>
        </p:nvSpPr>
        <p:spPr>
          <a:xfrm>
            <a:off x="6850336" y="4247162"/>
            <a:ext cx="443944" cy="45037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latin typeface="Titillium" panose="00000500000000000000" pitchFamily="50" charset="0"/>
                <a:ea typeface="Titillium" charset="0"/>
                <a:cs typeface="Titillium" charset="0"/>
              </a:rPr>
              <a:t>3</a:t>
            </a:r>
            <a:endParaRPr lang="en-US" b="1" dirty="0">
              <a:solidFill>
                <a:srgbClr val="FF0000"/>
              </a:solidFill>
              <a:latin typeface="Titillium" charset="0"/>
              <a:ea typeface="Titillium" charset="0"/>
              <a:cs typeface="Titillium" charset="0"/>
            </a:endParaRPr>
          </a:p>
        </p:txBody>
      </p:sp>
      <p:sp>
        <p:nvSpPr>
          <p:cNvPr id="2" name="Slide Number Placeholder 1">
            <a:extLst>
              <a:ext uri="{FF2B5EF4-FFF2-40B4-BE49-F238E27FC236}">
                <a16:creationId xmlns:a16="http://schemas.microsoft.com/office/drawing/2014/main" id="{43C088FD-A787-46A9-9281-EC04504C07E2}"/>
              </a:ext>
            </a:extLst>
          </p:cNvPr>
          <p:cNvSpPr>
            <a:spLocks noGrp="1"/>
          </p:cNvSpPr>
          <p:nvPr>
            <p:ph type="sldNum" sz="quarter" idx="12"/>
          </p:nvPr>
        </p:nvSpPr>
        <p:spPr/>
        <p:txBody>
          <a:bodyPr/>
          <a:lstStyle/>
          <a:p>
            <a:fld id="{FD38A122-9D37-40E4-A343-0621AE7B5863}" type="slidenum">
              <a:rPr lang="en-US" smtClean="0"/>
              <a:t>19</a:t>
            </a:fld>
            <a:endParaRPr lang="en-US"/>
          </a:p>
        </p:txBody>
      </p:sp>
    </p:spTree>
    <p:extLst>
      <p:ext uri="{BB962C8B-B14F-4D97-AF65-F5344CB8AC3E}">
        <p14:creationId xmlns:p14="http://schemas.microsoft.com/office/powerpoint/2010/main" val="2527377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E2D0A8A-57A2-478E-A52B-1F453913B93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7246" y="2204580"/>
            <a:ext cx="4946837" cy="3191667"/>
          </a:xfrm>
        </p:spPr>
      </p:pic>
      <p:cxnSp>
        <p:nvCxnSpPr>
          <p:cNvPr id="8" name="Straight Connector 7">
            <a:extLst>
              <a:ext uri="{FF2B5EF4-FFF2-40B4-BE49-F238E27FC236}">
                <a16:creationId xmlns:a16="http://schemas.microsoft.com/office/drawing/2014/main" id="{9A7395DB-E388-4010-AEA1-7EC99A454EBB}"/>
              </a:ext>
            </a:extLst>
          </p:cNvPr>
          <p:cNvCxnSpPr>
            <a:cxnSpLocks/>
          </p:cNvCxnSpPr>
          <p:nvPr/>
        </p:nvCxnSpPr>
        <p:spPr>
          <a:xfrm>
            <a:off x="5912285" y="2364862"/>
            <a:ext cx="0" cy="2866712"/>
          </a:xfrm>
          <a:prstGeom prst="line">
            <a:avLst/>
          </a:prstGeom>
          <a:ln w="12700">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D6137317-746B-4A79-AFB5-55DF6AE37B79}"/>
              </a:ext>
            </a:extLst>
          </p:cNvPr>
          <p:cNvSpPr txBox="1"/>
          <p:nvPr/>
        </p:nvSpPr>
        <p:spPr>
          <a:xfrm>
            <a:off x="7250755" y="1313178"/>
            <a:ext cx="2572627" cy="646331"/>
          </a:xfrm>
          <a:prstGeom prst="rect">
            <a:avLst/>
          </a:prstGeom>
          <a:noFill/>
        </p:spPr>
        <p:txBody>
          <a:bodyPr wrap="none" rtlCol="0">
            <a:spAutoFit/>
          </a:bodyPr>
          <a:lstStyle/>
          <a:p>
            <a:r>
              <a:rPr lang="en-US" sz="3600" spc="700" dirty="0">
                <a:latin typeface="ADAM.CG PRO" pitchFamily="50" charset="0"/>
              </a:rPr>
              <a:t>CANCER</a:t>
            </a:r>
          </a:p>
        </p:txBody>
      </p:sp>
      <p:sp>
        <p:nvSpPr>
          <p:cNvPr id="11" name="TextBox 10">
            <a:extLst>
              <a:ext uri="{FF2B5EF4-FFF2-40B4-BE49-F238E27FC236}">
                <a16:creationId xmlns:a16="http://schemas.microsoft.com/office/drawing/2014/main" id="{DF0080E1-7B39-47B0-8FD5-B220DDA2EA43}"/>
              </a:ext>
            </a:extLst>
          </p:cNvPr>
          <p:cNvSpPr txBox="1"/>
          <p:nvPr/>
        </p:nvSpPr>
        <p:spPr>
          <a:xfrm>
            <a:off x="6250488" y="2360011"/>
            <a:ext cx="4929080" cy="3185487"/>
          </a:xfrm>
          <a:prstGeom prst="rect">
            <a:avLst/>
          </a:prstGeom>
          <a:noFill/>
        </p:spPr>
        <p:txBody>
          <a:bodyPr wrap="square" lIns="0" tIns="0" rIns="91440" bIns="0" rtlCol="0">
            <a:spAutoFit/>
          </a:bodyPr>
          <a:lstStyle/>
          <a:p>
            <a:pPr algn="just">
              <a:lnSpc>
                <a:spcPct val="150000"/>
              </a:lnSpc>
            </a:pPr>
            <a:r>
              <a:rPr lang="en-US" sz="1600" dirty="0">
                <a:solidFill>
                  <a:schemeClr val="tx1">
                    <a:lumMod val="75000"/>
                    <a:lumOff val="25000"/>
                  </a:schemeClr>
                </a:solidFill>
                <a:latin typeface="Titillium" panose="00000500000000000000" pitchFamily="50" charset="0"/>
              </a:rPr>
              <a:t>A class of diseases characterized by </a:t>
            </a:r>
            <a:r>
              <a:rPr lang="en-US" b="1" dirty="0">
                <a:latin typeface="Titillium" panose="00000500000000000000" pitchFamily="50" charset="0"/>
              </a:rPr>
              <a:t>out-of-control cell growth and spread of cells</a:t>
            </a:r>
            <a:r>
              <a:rPr lang="en-US" sz="1600" dirty="0">
                <a:solidFill>
                  <a:schemeClr val="tx1">
                    <a:lumMod val="75000"/>
                    <a:lumOff val="25000"/>
                  </a:schemeClr>
                </a:solidFill>
                <a:latin typeface="Titillium" panose="00000500000000000000" pitchFamily="50" charset="0"/>
              </a:rPr>
              <a:t>. Cancer is one of the </a:t>
            </a:r>
            <a:r>
              <a:rPr lang="en-US" b="1" dirty="0">
                <a:latin typeface="Titillium" panose="00000500000000000000" pitchFamily="50" charset="0"/>
              </a:rPr>
              <a:t>leading causes </a:t>
            </a:r>
            <a:r>
              <a:rPr lang="en-US" sz="1600" dirty="0">
                <a:solidFill>
                  <a:schemeClr val="tx1">
                    <a:lumMod val="75000"/>
                    <a:lumOff val="25000"/>
                  </a:schemeClr>
                </a:solidFill>
                <a:latin typeface="Titillium" panose="00000500000000000000" pitchFamily="50" charset="0"/>
              </a:rPr>
              <a:t>of </a:t>
            </a:r>
            <a:r>
              <a:rPr lang="en-US" b="1" dirty="0">
                <a:latin typeface="Titillium" panose="00000500000000000000" pitchFamily="50" charset="0"/>
              </a:rPr>
              <a:t>morbidity</a:t>
            </a:r>
            <a:r>
              <a:rPr lang="en-US" sz="1600" dirty="0">
                <a:solidFill>
                  <a:schemeClr val="tx1">
                    <a:lumMod val="75000"/>
                    <a:lumOff val="25000"/>
                  </a:schemeClr>
                </a:solidFill>
                <a:latin typeface="Titillium" panose="00000500000000000000" pitchFamily="50" charset="0"/>
              </a:rPr>
              <a:t> and </a:t>
            </a:r>
            <a:r>
              <a:rPr lang="en-US" b="1" dirty="0">
                <a:latin typeface="Titillium" panose="00000500000000000000" pitchFamily="50" charset="0"/>
              </a:rPr>
              <a:t>mortality</a:t>
            </a:r>
            <a:r>
              <a:rPr lang="en-US" sz="1600" dirty="0">
                <a:solidFill>
                  <a:schemeClr val="tx1">
                    <a:lumMod val="75000"/>
                    <a:lumOff val="25000"/>
                  </a:schemeClr>
                </a:solidFill>
                <a:latin typeface="Titillium" panose="00000500000000000000" pitchFamily="50" charset="0"/>
              </a:rPr>
              <a:t> worldwide, with approximately </a:t>
            </a:r>
            <a:r>
              <a:rPr lang="en-US" b="1" dirty="0">
                <a:latin typeface="Titillium" panose="00000500000000000000" pitchFamily="50" charset="0"/>
              </a:rPr>
              <a:t>14 million new cases in 2012</a:t>
            </a:r>
            <a:r>
              <a:rPr lang="en-US" sz="1600" b="1" dirty="0">
                <a:latin typeface="Titillium" panose="00000500000000000000" pitchFamily="50" charset="0"/>
              </a:rPr>
              <a:t>. </a:t>
            </a:r>
            <a:r>
              <a:rPr lang="en-US" sz="1600" dirty="0">
                <a:solidFill>
                  <a:schemeClr val="tx1">
                    <a:lumMod val="75000"/>
                    <a:lumOff val="25000"/>
                  </a:schemeClr>
                </a:solidFill>
                <a:latin typeface="Titillium" panose="00000500000000000000" pitchFamily="50" charset="0"/>
              </a:rPr>
              <a:t>Cancer is responsible for </a:t>
            </a:r>
            <a:r>
              <a:rPr lang="en-US" b="1" dirty="0">
                <a:latin typeface="Titillium" panose="00000500000000000000" pitchFamily="50" charset="0"/>
              </a:rPr>
              <a:t>8.8 million deaths in 2015</a:t>
            </a:r>
            <a:r>
              <a:rPr lang="en-US" sz="1600" dirty="0">
                <a:solidFill>
                  <a:schemeClr val="tx1">
                    <a:lumMod val="75000"/>
                    <a:lumOff val="25000"/>
                  </a:schemeClr>
                </a:solidFill>
                <a:latin typeface="Titillium" panose="00000500000000000000" pitchFamily="50" charset="0"/>
              </a:rPr>
              <a:t>. Approximately </a:t>
            </a:r>
            <a:r>
              <a:rPr lang="en-US" b="1" dirty="0">
                <a:latin typeface="Titillium" panose="00000500000000000000" pitchFamily="50" charset="0"/>
              </a:rPr>
              <a:t>70% of death</a:t>
            </a:r>
            <a:r>
              <a:rPr lang="en-US" sz="1600" dirty="0">
                <a:solidFill>
                  <a:schemeClr val="tx1">
                    <a:lumMod val="75000"/>
                    <a:lumOff val="25000"/>
                  </a:schemeClr>
                </a:solidFill>
                <a:latin typeface="Titillium" panose="00000500000000000000" pitchFamily="50" charset="0"/>
              </a:rPr>
              <a:t>s from cancer occur in </a:t>
            </a:r>
            <a:r>
              <a:rPr lang="en-US" b="1" dirty="0">
                <a:latin typeface="Titillium" panose="00000500000000000000" pitchFamily="50" charset="0"/>
              </a:rPr>
              <a:t>low- and middle-income countries</a:t>
            </a:r>
            <a:r>
              <a:rPr lang="en-US" sz="1600" dirty="0">
                <a:solidFill>
                  <a:schemeClr val="tx1">
                    <a:lumMod val="75000"/>
                    <a:lumOff val="25000"/>
                  </a:schemeClr>
                </a:solidFill>
                <a:latin typeface="Titillium" panose="00000500000000000000" pitchFamily="50" charset="0"/>
              </a:rPr>
              <a:t>. </a:t>
            </a:r>
            <a:endParaRPr lang="en-US" sz="1200" dirty="0">
              <a:solidFill>
                <a:schemeClr val="bg1">
                  <a:lumMod val="65000"/>
                </a:schemeClr>
              </a:solidFill>
              <a:latin typeface="Titillium"/>
            </a:endParaRPr>
          </a:p>
          <a:p>
            <a:pPr algn="just">
              <a:lnSpc>
                <a:spcPct val="150000"/>
              </a:lnSpc>
            </a:pPr>
            <a:r>
              <a:rPr lang="en-US" sz="1200" dirty="0">
                <a:solidFill>
                  <a:schemeClr val="bg1">
                    <a:lumMod val="85000"/>
                  </a:schemeClr>
                </a:solidFill>
                <a:latin typeface="Titillium" charset="0"/>
                <a:ea typeface="Titillium" charset="0"/>
                <a:cs typeface="Titillium" charset="0"/>
              </a:rPr>
              <a:t> </a:t>
            </a:r>
          </a:p>
        </p:txBody>
      </p:sp>
      <p:sp>
        <p:nvSpPr>
          <p:cNvPr id="2" name="TextBox 1">
            <a:extLst>
              <a:ext uri="{FF2B5EF4-FFF2-40B4-BE49-F238E27FC236}">
                <a16:creationId xmlns:a16="http://schemas.microsoft.com/office/drawing/2014/main" id="{2388E376-80E6-42F6-A552-214031FBA4D8}"/>
              </a:ext>
            </a:extLst>
          </p:cNvPr>
          <p:cNvSpPr txBox="1"/>
          <p:nvPr/>
        </p:nvSpPr>
        <p:spPr>
          <a:xfrm>
            <a:off x="304800" y="6281530"/>
            <a:ext cx="3829878" cy="338554"/>
          </a:xfrm>
          <a:prstGeom prst="rect">
            <a:avLst/>
          </a:prstGeom>
          <a:noFill/>
        </p:spPr>
        <p:txBody>
          <a:bodyPr wrap="square" rtlCol="0">
            <a:spAutoFit/>
          </a:bodyPr>
          <a:lstStyle/>
          <a:p>
            <a:r>
              <a:rPr lang="en-US" sz="1600" dirty="0">
                <a:solidFill>
                  <a:schemeClr val="bg2">
                    <a:lumMod val="50000"/>
                  </a:schemeClr>
                </a:solidFill>
              </a:rPr>
              <a:t>World Health Organization</a:t>
            </a:r>
          </a:p>
        </p:txBody>
      </p:sp>
      <p:sp>
        <p:nvSpPr>
          <p:cNvPr id="3" name="Slide Number Placeholder 2">
            <a:extLst>
              <a:ext uri="{FF2B5EF4-FFF2-40B4-BE49-F238E27FC236}">
                <a16:creationId xmlns:a16="http://schemas.microsoft.com/office/drawing/2014/main" id="{C30E0291-C5BC-48E3-9A89-24678DCFB952}"/>
              </a:ext>
            </a:extLst>
          </p:cNvPr>
          <p:cNvSpPr>
            <a:spLocks noGrp="1"/>
          </p:cNvSpPr>
          <p:nvPr>
            <p:ph type="sldNum" sz="quarter" idx="12"/>
          </p:nvPr>
        </p:nvSpPr>
        <p:spPr/>
        <p:txBody>
          <a:bodyPr/>
          <a:lstStyle/>
          <a:p>
            <a:fld id="{FD38A122-9D37-40E4-A343-0621AE7B5863}" type="slidenum">
              <a:rPr lang="en-US" smtClean="0"/>
              <a:t>2</a:t>
            </a:fld>
            <a:endParaRPr lang="en-US"/>
          </a:p>
        </p:txBody>
      </p:sp>
    </p:spTree>
    <p:extLst>
      <p:ext uri="{BB962C8B-B14F-4D97-AF65-F5344CB8AC3E}">
        <p14:creationId xmlns:p14="http://schemas.microsoft.com/office/powerpoint/2010/main" val="1696925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98B69870-2AD3-4CEA-8D19-3A2E0E44F9C8}"/>
              </a:ext>
            </a:extLst>
          </p:cNvPr>
          <p:cNvSpPr/>
          <p:nvPr/>
        </p:nvSpPr>
        <p:spPr>
          <a:xfrm>
            <a:off x="512873" y="436178"/>
            <a:ext cx="2040483" cy="313932"/>
          </a:xfrm>
          <a:prstGeom prst="rect">
            <a:avLst/>
          </a:prstGeom>
        </p:spPr>
        <p:txBody>
          <a:bodyPr wrap="square">
            <a:spAutoFit/>
          </a:bodyPr>
          <a:lstStyle/>
          <a:p>
            <a:pPr algn="ctr">
              <a:lnSpc>
                <a:spcPct val="80000"/>
              </a:lnSpc>
            </a:pPr>
            <a:r>
              <a:rPr lang="en-US" b="1" spc="200" dirty="0">
                <a:solidFill>
                  <a:schemeClr val="tx1">
                    <a:lumMod val="50000"/>
                    <a:lumOff val="50000"/>
                  </a:schemeClr>
                </a:solidFill>
                <a:latin typeface="Titillium" charset="0"/>
                <a:ea typeface="Titillium" charset="0"/>
                <a:cs typeface="Titillium" charset="0"/>
              </a:rPr>
              <a:t>METHODOLOGY</a:t>
            </a:r>
          </a:p>
        </p:txBody>
      </p:sp>
      <p:sp>
        <p:nvSpPr>
          <p:cNvPr id="3" name="Slide Number Placeholder 2">
            <a:extLst>
              <a:ext uri="{FF2B5EF4-FFF2-40B4-BE49-F238E27FC236}">
                <a16:creationId xmlns:a16="http://schemas.microsoft.com/office/drawing/2014/main" id="{B8F6F009-0F05-466A-9AB5-D29727B0F98D}"/>
              </a:ext>
            </a:extLst>
          </p:cNvPr>
          <p:cNvSpPr>
            <a:spLocks noGrp="1"/>
          </p:cNvSpPr>
          <p:nvPr>
            <p:ph type="sldNum" sz="quarter" idx="12"/>
          </p:nvPr>
        </p:nvSpPr>
        <p:spPr/>
        <p:txBody>
          <a:bodyPr/>
          <a:lstStyle/>
          <a:p>
            <a:fld id="{FD38A122-9D37-40E4-A343-0621AE7B5863}" type="slidenum">
              <a:rPr lang="en-US" smtClean="0"/>
              <a:t>20</a:t>
            </a:fld>
            <a:endParaRPr lang="en-US"/>
          </a:p>
        </p:txBody>
      </p:sp>
      <p:grpSp>
        <p:nvGrpSpPr>
          <p:cNvPr id="11" name="Group 10">
            <a:extLst>
              <a:ext uri="{FF2B5EF4-FFF2-40B4-BE49-F238E27FC236}">
                <a16:creationId xmlns:a16="http://schemas.microsoft.com/office/drawing/2014/main" id="{E130C91C-8674-43CE-AC5A-CF1676246BFD}"/>
              </a:ext>
            </a:extLst>
          </p:cNvPr>
          <p:cNvGrpSpPr/>
          <p:nvPr/>
        </p:nvGrpSpPr>
        <p:grpSpPr>
          <a:xfrm>
            <a:off x="2822821" y="2154616"/>
            <a:ext cx="2689535" cy="553998"/>
            <a:chOff x="1790700" y="2378734"/>
            <a:chExt cx="2689535" cy="553998"/>
          </a:xfrm>
        </p:grpSpPr>
        <p:sp>
          <p:nvSpPr>
            <p:cNvPr id="12" name="TextBox 11">
              <a:extLst>
                <a:ext uri="{FF2B5EF4-FFF2-40B4-BE49-F238E27FC236}">
                  <a16:creationId xmlns:a16="http://schemas.microsoft.com/office/drawing/2014/main" id="{FDE38E1F-7281-40AA-BBD7-E590E72F56AF}"/>
                </a:ext>
              </a:extLst>
            </p:cNvPr>
            <p:cNvSpPr txBox="1"/>
            <p:nvPr/>
          </p:nvSpPr>
          <p:spPr>
            <a:xfrm>
              <a:off x="2393590" y="2378734"/>
              <a:ext cx="2086645" cy="553998"/>
            </a:xfrm>
            <a:prstGeom prst="rect">
              <a:avLst/>
            </a:prstGeom>
            <a:noFill/>
          </p:spPr>
          <p:txBody>
            <a:bodyPr wrap="square" lIns="0" tIns="0" rIns="0" bIns="0" rtlCol="0">
              <a:spAutoFit/>
            </a:bodyPr>
            <a:lstStyle/>
            <a:p>
              <a:pPr algn="ctr"/>
              <a:r>
                <a:rPr lang="en-US" b="1" dirty="0">
                  <a:latin typeface="Titillium" panose="00000500000000000000" pitchFamily="50" charset="0"/>
                  <a:ea typeface="Calibri" panose="020F0502020204030204" pitchFamily="34" charset="0"/>
                </a:rPr>
                <a:t>Fibrin Gel Preparation</a:t>
              </a:r>
              <a:endParaRPr lang="en-US" dirty="0">
                <a:latin typeface="Titillium" panose="00000500000000000000" pitchFamily="50" charset="0"/>
              </a:endParaRPr>
            </a:p>
          </p:txBody>
        </p:sp>
        <p:sp>
          <p:nvSpPr>
            <p:cNvPr id="13" name="TextBox 12">
              <a:extLst>
                <a:ext uri="{FF2B5EF4-FFF2-40B4-BE49-F238E27FC236}">
                  <a16:creationId xmlns:a16="http://schemas.microsoft.com/office/drawing/2014/main" id="{0476B2D8-BBCE-4B15-9272-7284CB76AD76}"/>
                </a:ext>
              </a:extLst>
            </p:cNvPr>
            <p:cNvSpPr txBox="1"/>
            <p:nvPr/>
          </p:nvSpPr>
          <p:spPr>
            <a:xfrm>
              <a:off x="1790700" y="2395895"/>
              <a:ext cx="778329" cy="447880"/>
            </a:xfrm>
            <a:prstGeom prst="rect">
              <a:avLst/>
            </a:prstGeom>
            <a:noFill/>
          </p:spPr>
          <p:txBody>
            <a:bodyPr wrap="square" lIns="0" tIns="0" rIns="0" bIns="0" rtlCol="0">
              <a:spAutoFit/>
            </a:bodyPr>
            <a:lstStyle/>
            <a:p>
              <a:pPr>
                <a:lnSpc>
                  <a:spcPct val="80000"/>
                </a:lnSpc>
              </a:pPr>
              <a:r>
                <a:rPr lang="en-US" sz="3600" dirty="0">
                  <a:latin typeface="Titillium" panose="00000500000000000000" pitchFamily="50" charset="0"/>
                  <a:ea typeface="Titillium Light" charset="0"/>
                  <a:cs typeface="Titillium Light" charset="0"/>
                </a:rPr>
                <a:t>01</a:t>
              </a:r>
            </a:p>
          </p:txBody>
        </p:sp>
      </p:grpSp>
      <p:grpSp>
        <p:nvGrpSpPr>
          <p:cNvPr id="14" name="Group 13">
            <a:extLst>
              <a:ext uri="{FF2B5EF4-FFF2-40B4-BE49-F238E27FC236}">
                <a16:creationId xmlns:a16="http://schemas.microsoft.com/office/drawing/2014/main" id="{CC6D55C9-B4A8-44BA-A569-6006AAB2A4F3}"/>
              </a:ext>
            </a:extLst>
          </p:cNvPr>
          <p:cNvGrpSpPr/>
          <p:nvPr/>
        </p:nvGrpSpPr>
        <p:grpSpPr>
          <a:xfrm>
            <a:off x="6383799" y="2132844"/>
            <a:ext cx="2678334" cy="553998"/>
            <a:chOff x="1790700" y="2395895"/>
            <a:chExt cx="2678334" cy="553998"/>
          </a:xfrm>
        </p:grpSpPr>
        <p:sp>
          <p:nvSpPr>
            <p:cNvPr id="16" name="TextBox 15">
              <a:extLst>
                <a:ext uri="{FF2B5EF4-FFF2-40B4-BE49-F238E27FC236}">
                  <a16:creationId xmlns:a16="http://schemas.microsoft.com/office/drawing/2014/main" id="{50996DBC-9DD8-4D0A-97AF-26FF26F0B839}"/>
                </a:ext>
              </a:extLst>
            </p:cNvPr>
            <p:cNvSpPr txBox="1"/>
            <p:nvPr/>
          </p:nvSpPr>
          <p:spPr>
            <a:xfrm>
              <a:off x="2714662" y="2395895"/>
              <a:ext cx="1754372" cy="553998"/>
            </a:xfrm>
            <a:prstGeom prst="rect">
              <a:avLst/>
            </a:prstGeom>
            <a:noFill/>
          </p:spPr>
          <p:txBody>
            <a:bodyPr wrap="square" lIns="0" tIns="0" rIns="0" bIns="0" rtlCol="0">
              <a:spAutoFit/>
            </a:bodyPr>
            <a:lstStyle/>
            <a:p>
              <a:pPr algn="ctr"/>
              <a:r>
                <a:rPr lang="en-US" b="1" dirty="0">
                  <a:latin typeface="Titillium" panose="00000500000000000000" pitchFamily="50" charset="0"/>
                  <a:ea typeface="Calibri" panose="020F0502020204030204" pitchFamily="34" charset="0"/>
                </a:rPr>
                <a:t>Cancer-seeded Gel Preparation</a:t>
              </a:r>
              <a:endParaRPr lang="en-US" dirty="0">
                <a:latin typeface="Titillium" panose="00000500000000000000" pitchFamily="50" charset="0"/>
              </a:endParaRPr>
            </a:p>
          </p:txBody>
        </p:sp>
        <p:sp>
          <p:nvSpPr>
            <p:cNvPr id="17" name="TextBox 16">
              <a:extLst>
                <a:ext uri="{FF2B5EF4-FFF2-40B4-BE49-F238E27FC236}">
                  <a16:creationId xmlns:a16="http://schemas.microsoft.com/office/drawing/2014/main" id="{A48165E7-2700-41E9-9257-67479538C7A7}"/>
                </a:ext>
              </a:extLst>
            </p:cNvPr>
            <p:cNvSpPr txBox="1"/>
            <p:nvPr/>
          </p:nvSpPr>
          <p:spPr>
            <a:xfrm>
              <a:off x="1790700" y="2395895"/>
              <a:ext cx="778329" cy="447880"/>
            </a:xfrm>
            <a:prstGeom prst="rect">
              <a:avLst/>
            </a:prstGeom>
            <a:noFill/>
          </p:spPr>
          <p:txBody>
            <a:bodyPr wrap="square" lIns="0" tIns="0" rIns="0" bIns="0" rtlCol="0">
              <a:spAutoFit/>
            </a:bodyPr>
            <a:lstStyle/>
            <a:p>
              <a:pPr>
                <a:lnSpc>
                  <a:spcPct val="80000"/>
                </a:lnSpc>
              </a:pPr>
              <a:r>
                <a:rPr lang="en-US" sz="3600" dirty="0">
                  <a:latin typeface="Titillium" panose="00000500000000000000" pitchFamily="50" charset="0"/>
                  <a:ea typeface="Titillium Light" charset="0"/>
                  <a:cs typeface="Titillium Light" charset="0"/>
                </a:rPr>
                <a:t>02</a:t>
              </a:r>
            </a:p>
          </p:txBody>
        </p:sp>
      </p:grpSp>
      <p:grpSp>
        <p:nvGrpSpPr>
          <p:cNvPr id="18" name="Group 17">
            <a:extLst>
              <a:ext uri="{FF2B5EF4-FFF2-40B4-BE49-F238E27FC236}">
                <a16:creationId xmlns:a16="http://schemas.microsoft.com/office/drawing/2014/main" id="{732F9493-FDBF-4C86-A491-59B0E7C175AC}"/>
              </a:ext>
            </a:extLst>
          </p:cNvPr>
          <p:cNvGrpSpPr/>
          <p:nvPr/>
        </p:nvGrpSpPr>
        <p:grpSpPr>
          <a:xfrm>
            <a:off x="4755172" y="4012239"/>
            <a:ext cx="2552589" cy="476257"/>
            <a:chOff x="1790700" y="2373930"/>
            <a:chExt cx="2552589" cy="476257"/>
          </a:xfrm>
        </p:grpSpPr>
        <p:sp>
          <p:nvSpPr>
            <p:cNvPr id="19" name="TextBox 18">
              <a:extLst>
                <a:ext uri="{FF2B5EF4-FFF2-40B4-BE49-F238E27FC236}">
                  <a16:creationId xmlns:a16="http://schemas.microsoft.com/office/drawing/2014/main" id="{20232005-5165-4D75-A186-83FD0BA250C6}"/>
                </a:ext>
              </a:extLst>
            </p:cNvPr>
            <p:cNvSpPr txBox="1"/>
            <p:nvPr/>
          </p:nvSpPr>
          <p:spPr>
            <a:xfrm>
              <a:off x="2588917" y="2373930"/>
              <a:ext cx="1754372" cy="276999"/>
            </a:xfrm>
            <a:prstGeom prst="rect">
              <a:avLst/>
            </a:prstGeom>
            <a:noFill/>
          </p:spPr>
          <p:txBody>
            <a:bodyPr wrap="square" lIns="0" tIns="0" rIns="0" bIns="0" rtlCol="0">
              <a:spAutoFit/>
            </a:bodyPr>
            <a:lstStyle/>
            <a:p>
              <a:r>
                <a:rPr lang="en-US" b="1" dirty="0">
                  <a:latin typeface="Titillium" panose="00000500000000000000" pitchFamily="50" charset="0"/>
                  <a:ea typeface="Calibri" panose="020F0502020204030204" pitchFamily="34" charset="0"/>
                </a:rPr>
                <a:t>Video Microscopy</a:t>
              </a:r>
              <a:endParaRPr lang="en-US" dirty="0">
                <a:latin typeface="Titillium" panose="00000500000000000000" pitchFamily="50" charset="0"/>
              </a:endParaRPr>
            </a:p>
          </p:txBody>
        </p:sp>
        <p:sp>
          <p:nvSpPr>
            <p:cNvPr id="20" name="TextBox 19">
              <a:extLst>
                <a:ext uri="{FF2B5EF4-FFF2-40B4-BE49-F238E27FC236}">
                  <a16:creationId xmlns:a16="http://schemas.microsoft.com/office/drawing/2014/main" id="{78AEEF90-A33A-4FEE-A3C8-AD635E528329}"/>
                </a:ext>
              </a:extLst>
            </p:cNvPr>
            <p:cNvSpPr txBox="1"/>
            <p:nvPr/>
          </p:nvSpPr>
          <p:spPr>
            <a:xfrm>
              <a:off x="1790700" y="2395895"/>
              <a:ext cx="778329" cy="454292"/>
            </a:xfrm>
            <a:prstGeom prst="rect">
              <a:avLst/>
            </a:prstGeom>
            <a:noFill/>
          </p:spPr>
          <p:txBody>
            <a:bodyPr wrap="square" lIns="0" tIns="0" rIns="0" bIns="0" rtlCol="0">
              <a:spAutoFit/>
            </a:bodyPr>
            <a:lstStyle/>
            <a:p>
              <a:pPr>
                <a:lnSpc>
                  <a:spcPct val="80000"/>
                </a:lnSpc>
              </a:pPr>
              <a:r>
                <a:rPr lang="en-US" sz="3600" dirty="0">
                  <a:latin typeface="Titillium" panose="00000500000000000000" pitchFamily="50" charset="0"/>
                  <a:ea typeface="Titillium Light" charset="0"/>
                  <a:cs typeface="Titillium Light" charset="0"/>
                </a:rPr>
                <a:t>03</a:t>
              </a:r>
            </a:p>
          </p:txBody>
        </p:sp>
      </p:grpSp>
      <p:sp>
        <p:nvSpPr>
          <p:cNvPr id="25" name="Rectangle 24">
            <a:extLst>
              <a:ext uri="{FF2B5EF4-FFF2-40B4-BE49-F238E27FC236}">
                <a16:creationId xmlns:a16="http://schemas.microsoft.com/office/drawing/2014/main" id="{5257FF27-51C6-4241-871D-4FBF8C52CD54}"/>
              </a:ext>
            </a:extLst>
          </p:cNvPr>
          <p:cNvSpPr/>
          <p:nvPr/>
        </p:nvSpPr>
        <p:spPr>
          <a:xfrm>
            <a:off x="4161988" y="1487016"/>
            <a:ext cx="3560978" cy="400110"/>
          </a:xfrm>
          <a:prstGeom prst="rect">
            <a:avLst/>
          </a:prstGeom>
        </p:spPr>
        <p:txBody>
          <a:bodyPr wrap="square">
            <a:spAutoFit/>
          </a:bodyPr>
          <a:lstStyle/>
          <a:p>
            <a:pPr algn="ctr"/>
            <a:r>
              <a:rPr lang="en-US" sz="2000" b="1" dirty="0">
                <a:latin typeface="ADAM.CG PRO" pitchFamily="50" charset="0"/>
                <a:ea typeface="Calibri" panose="020F0502020204030204" pitchFamily="34" charset="0"/>
              </a:rPr>
              <a:t>Sample Preparation</a:t>
            </a:r>
            <a:endParaRPr lang="en-US" sz="2000" dirty="0">
              <a:latin typeface="ADAM.CG PRO" pitchFamily="50" charset="0"/>
            </a:endParaRPr>
          </a:p>
        </p:txBody>
      </p:sp>
      <p:sp>
        <p:nvSpPr>
          <p:cNvPr id="26" name="Rectangle 25">
            <a:extLst>
              <a:ext uri="{FF2B5EF4-FFF2-40B4-BE49-F238E27FC236}">
                <a16:creationId xmlns:a16="http://schemas.microsoft.com/office/drawing/2014/main" id="{1DDD1E57-EA61-4E7C-BC66-036FB4AF420A}"/>
              </a:ext>
            </a:extLst>
          </p:cNvPr>
          <p:cNvSpPr/>
          <p:nvPr/>
        </p:nvSpPr>
        <p:spPr>
          <a:xfrm>
            <a:off x="4469033" y="3268550"/>
            <a:ext cx="3120534" cy="400110"/>
          </a:xfrm>
          <a:prstGeom prst="rect">
            <a:avLst/>
          </a:prstGeom>
        </p:spPr>
        <p:txBody>
          <a:bodyPr wrap="none">
            <a:spAutoFit/>
          </a:bodyPr>
          <a:lstStyle/>
          <a:p>
            <a:r>
              <a:rPr lang="en-US" sz="2000" b="1" dirty="0">
                <a:latin typeface="ADAM.CG PRO" pitchFamily="50" charset="0"/>
                <a:ea typeface="Calibri" panose="020F0502020204030204" pitchFamily="34" charset="0"/>
              </a:rPr>
              <a:t>Experimental set-up</a:t>
            </a:r>
            <a:endParaRPr lang="en-US" sz="2000" dirty="0">
              <a:latin typeface="ADAM.CG PRO" pitchFamily="50" charset="0"/>
            </a:endParaRPr>
          </a:p>
        </p:txBody>
      </p:sp>
      <p:cxnSp>
        <p:nvCxnSpPr>
          <p:cNvPr id="28" name="Straight Connector 27">
            <a:extLst>
              <a:ext uri="{FF2B5EF4-FFF2-40B4-BE49-F238E27FC236}">
                <a16:creationId xmlns:a16="http://schemas.microsoft.com/office/drawing/2014/main" id="{07B0F415-CB24-40B6-A9E9-705E826F542E}"/>
              </a:ext>
            </a:extLst>
          </p:cNvPr>
          <p:cNvCxnSpPr>
            <a:cxnSpLocks/>
          </p:cNvCxnSpPr>
          <p:nvPr/>
        </p:nvCxnSpPr>
        <p:spPr>
          <a:xfrm>
            <a:off x="3425711" y="2132844"/>
            <a:ext cx="0" cy="675573"/>
          </a:xfrm>
          <a:prstGeom prst="line">
            <a:avLst/>
          </a:prstGeom>
          <a:ln w="381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F605C5-C940-4740-A549-59986E8F1AF9}"/>
              </a:ext>
            </a:extLst>
          </p:cNvPr>
          <p:cNvCxnSpPr>
            <a:cxnSpLocks/>
          </p:cNvCxnSpPr>
          <p:nvPr/>
        </p:nvCxnSpPr>
        <p:spPr>
          <a:xfrm>
            <a:off x="7039768" y="2132844"/>
            <a:ext cx="0" cy="675573"/>
          </a:xfrm>
          <a:prstGeom prst="line">
            <a:avLst/>
          </a:prstGeom>
          <a:ln w="381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9CA2855-4CBE-44D7-8955-8F4711E3042A}"/>
              </a:ext>
            </a:extLst>
          </p:cNvPr>
          <p:cNvCxnSpPr>
            <a:cxnSpLocks/>
          </p:cNvCxnSpPr>
          <p:nvPr/>
        </p:nvCxnSpPr>
        <p:spPr>
          <a:xfrm>
            <a:off x="5350668" y="3994999"/>
            <a:ext cx="0" cy="675573"/>
          </a:xfrm>
          <a:prstGeom prst="line">
            <a:avLst/>
          </a:prstGeom>
          <a:ln w="381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765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444839-8C13-45D2-9BD0-E149CF32CA4A}"/>
              </a:ext>
            </a:extLst>
          </p:cNvPr>
          <p:cNvSpPr/>
          <p:nvPr/>
        </p:nvSpPr>
        <p:spPr>
          <a:xfrm>
            <a:off x="6326042" y="3742660"/>
            <a:ext cx="1567673" cy="307777"/>
          </a:xfrm>
          <a:prstGeom prst="rect">
            <a:avLst/>
          </a:prstGeom>
        </p:spPr>
        <p:txBody>
          <a:bodyPr wrap="none">
            <a:spAutoFit/>
          </a:bodyPr>
          <a:lstStyle/>
          <a:p>
            <a:r>
              <a:rPr lang="en-US" sz="1400" dirty="0">
                <a:latin typeface="Titillium" panose="00000500000000000000" pitchFamily="50" charset="0"/>
                <a:ea typeface="Calibri" panose="020F0502020204030204" pitchFamily="34" charset="0"/>
              </a:rPr>
              <a:t>Fig. 14 Cell culture</a:t>
            </a:r>
            <a:endParaRPr lang="en-US" sz="1400" dirty="0">
              <a:latin typeface="Titillium" panose="00000500000000000000" pitchFamily="50" charset="0"/>
            </a:endParaRPr>
          </a:p>
        </p:txBody>
      </p:sp>
      <p:sp>
        <p:nvSpPr>
          <p:cNvPr id="15" name="Rectangle 14">
            <a:extLst>
              <a:ext uri="{FF2B5EF4-FFF2-40B4-BE49-F238E27FC236}">
                <a16:creationId xmlns:a16="http://schemas.microsoft.com/office/drawing/2014/main" id="{49A5E196-739E-448F-8420-8411D26678E6}"/>
              </a:ext>
            </a:extLst>
          </p:cNvPr>
          <p:cNvSpPr/>
          <p:nvPr/>
        </p:nvSpPr>
        <p:spPr>
          <a:xfrm>
            <a:off x="2216471" y="288249"/>
            <a:ext cx="3560978" cy="400110"/>
          </a:xfrm>
          <a:prstGeom prst="rect">
            <a:avLst/>
          </a:prstGeom>
        </p:spPr>
        <p:txBody>
          <a:bodyPr wrap="square">
            <a:spAutoFit/>
          </a:bodyPr>
          <a:lstStyle/>
          <a:p>
            <a:pPr algn="ctr"/>
            <a:r>
              <a:rPr lang="en-US" sz="2000" b="1" dirty="0">
                <a:latin typeface="ADAM.CG PRO" pitchFamily="50" charset="0"/>
                <a:ea typeface="Calibri" panose="020F0502020204030204" pitchFamily="34" charset="0"/>
              </a:rPr>
              <a:t>Sample Preparation</a:t>
            </a:r>
            <a:endParaRPr lang="en-US" sz="2000" dirty="0">
              <a:latin typeface="ADAM.CG PRO" pitchFamily="50" charset="0"/>
            </a:endParaRPr>
          </a:p>
        </p:txBody>
      </p:sp>
      <p:grpSp>
        <p:nvGrpSpPr>
          <p:cNvPr id="41" name="Group 40">
            <a:extLst>
              <a:ext uri="{FF2B5EF4-FFF2-40B4-BE49-F238E27FC236}">
                <a16:creationId xmlns:a16="http://schemas.microsoft.com/office/drawing/2014/main" id="{4C895ED1-34F2-4705-8A3A-4612ABF7CE4B}"/>
              </a:ext>
            </a:extLst>
          </p:cNvPr>
          <p:cNvGrpSpPr/>
          <p:nvPr/>
        </p:nvGrpSpPr>
        <p:grpSpPr>
          <a:xfrm>
            <a:off x="4498379" y="1765893"/>
            <a:ext cx="3230978" cy="2003581"/>
            <a:chOff x="1898303" y="724856"/>
            <a:chExt cx="4217817" cy="2615536"/>
          </a:xfrm>
        </p:grpSpPr>
        <p:grpSp>
          <p:nvGrpSpPr>
            <p:cNvPr id="38" name="Group 37">
              <a:extLst>
                <a:ext uri="{FF2B5EF4-FFF2-40B4-BE49-F238E27FC236}">
                  <a16:creationId xmlns:a16="http://schemas.microsoft.com/office/drawing/2014/main" id="{7A0D4019-EA03-4922-957A-0A6FB139E583}"/>
                </a:ext>
              </a:extLst>
            </p:cNvPr>
            <p:cNvGrpSpPr/>
            <p:nvPr/>
          </p:nvGrpSpPr>
          <p:grpSpPr>
            <a:xfrm>
              <a:off x="1898303" y="724856"/>
              <a:ext cx="4217817" cy="2615536"/>
              <a:chOff x="1972089" y="89644"/>
              <a:chExt cx="4551927" cy="2822722"/>
            </a:xfrm>
          </p:grpSpPr>
          <p:pic>
            <p:nvPicPr>
              <p:cNvPr id="36" name="Picture 7">
                <a:extLst>
                  <a:ext uri="{FF2B5EF4-FFF2-40B4-BE49-F238E27FC236}">
                    <a16:creationId xmlns:a16="http://schemas.microsoft.com/office/drawing/2014/main" id="{2A196F11-0BF9-4B94-8672-B64C9AE23133}"/>
                  </a:ext>
                </a:extLst>
              </p:cNvPr>
              <p:cNvPicPr>
                <a:picLocks noChangeAspect="1"/>
              </p:cNvPicPr>
              <p:nvPr/>
            </p:nvPicPr>
            <p:blipFill>
              <a:blip r:embed="rId3">
                <a:extLst>
                  <a:ext uri="{28A0092B-C50C-407E-A947-70E740481C1C}">
                    <a14:useLocalDpi xmlns:a14="http://schemas.microsoft.com/office/drawing/2010/main" val="0"/>
                  </a:ext>
                </a:extLst>
              </a:blip>
              <a:srcRect l="16000" t="14545" b="13455"/>
              <a:stretch>
                <a:fillRect/>
              </a:stretch>
            </p:blipFill>
            <p:spPr bwMode="auto">
              <a:xfrm>
                <a:off x="1972089" y="94059"/>
                <a:ext cx="4551927" cy="2818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6">
                <a:extLst>
                  <a:ext uri="{FF2B5EF4-FFF2-40B4-BE49-F238E27FC236}">
                    <a16:creationId xmlns:a16="http://schemas.microsoft.com/office/drawing/2014/main" id="{6E7FB9FB-F00D-4740-9F12-3C430BFC73E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11393" t="26374" r="-95" b="29736"/>
              <a:stretch/>
            </p:blipFill>
            <p:spPr>
              <a:xfrm>
                <a:off x="4274719" y="89644"/>
                <a:ext cx="2232050" cy="1503767"/>
              </a:xfrm>
              <a:prstGeom prst="rect">
                <a:avLst/>
              </a:prstGeom>
            </p:spPr>
          </p:pic>
        </p:grpSp>
        <p:sp>
          <p:nvSpPr>
            <p:cNvPr id="39" name="Rectangle 38">
              <a:extLst>
                <a:ext uri="{FF2B5EF4-FFF2-40B4-BE49-F238E27FC236}">
                  <a16:creationId xmlns:a16="http://schemas.microsoft.com/office/drawing/2014/main" id="{97E0FBEB-3345-453D-B723-F7492DFD74E2}"/>
                </a:ext>
              </a:extLst>
            </p:cNvPr>
            <p:cNvSpPr/>
            <p:nvPr/>
          </p:nvSpPr>
          <p:spPr bwMode="auto">
            <a:xfrm rot="832355">
              <a:off x="3023503" y="2765801"/>
              <a:ext cx="247650" cy="16986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20000"/>
                </a:spcBef>
                <a:spcAft>
                  <a:spcPts val="0"/>
                </a:spcAft>
                <a:buClr>
                  <a:schemeClr val="accent2"/>
                </a:buClr>
                <a:buSzPct val="60000"/>
                <a:buFont typeface="Wingdings" panose="05000000000000000000" pitchFamily="2" charset="2"/>
                <a:buChar char="q"/>
                <a:defRPr/>
              </a:pPr>
              <a:endParaRPr lang="en-US"/>
            </a:p>
          </p:txBody>
        </p:sp>
        <p:sp>
          <p:nvSpPr>
            <p:cNvPr id="40" name="Right Arrow 2">
              <a:extLst>
                <a:ext uri="{FF2B5EF4-FFF2-40B4-BE49-F238E27FC236}">
                  <a16:creationId xmlns:a16="http://schemas.microsoft.com/office/drawing/2014/main" id="{F43D3BDB-C2CF-4D51-9984-8A8D6FB30A0B}"/>
                </a:ext>
              </a:extLst>
            </p:cNvPr>
            <p:cNvSpPr/>
            <p:nvPr/>
          </p:nvSpPr>
          <p:spPr bwMode="auto">
            <a:xfrm rot="19482785">
              <a:off x="3079191" y="2288849"/>
              <a:ext cx="957262" cy="242887"/>
            </a:xfrm>
            <a:prstGeom prst="rightArrow">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20000"/>
                </a:spcBef>
                <a:spcAft>
                  <a:spcPts val="0"/>
                </a:spcAft>
                <a:buClr>
                  <a:schemeClr val="accent2"/>
                </a:buClr>
                <a:buSzPct val="60000"/>
                <a:buFont typeface="Wingdings" panose="05000000000000000000" pitchFamily="2" charset="2"/>
                <a:buChar char="q"/>
                <a:defRPr/>
              </a:pPr>
              <a:endParaRPr lang="en-PH"/>
            </a:p>
          </p:txBody>
        </p:sp>
      </p:grpSp>
      <p:pic>
        <p:nvPicPr>
          <p:cNvPr id="43" name="Picture 24">
            <a:extLst>
              <a:ext uri="{FF2B5EF4-FFF2-40B4-BE49-F238E27FC236}">
                <a16:creationId xmlns:a16="http://schemas.microsoft.com/office/drawing/2014/main" id="{085BF3ED-3B3D-4C87-9FA9-B52CDEBBF71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86059" y="1883021"/>
            <a:ext cx="2192281" cy="1720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DEC2309D-3C11-4554-93B9-3F5B84BC6D42}"/>
              </a:ext>
            </a:extLst>
          </p:cNvPr>
          <p:cNvSpPr/>
          <p:nvPr/>
        </p:nvSpPr>
        <p:spPr>
          <a:xfrm>
            <a:off x="7597829" y="2276923"/>
            <a:ext cx="1408802" cy="523220"/>
          </a:xfrm>
          <a:prstGeom prst="rect">
            <a:avLst/>
          </a:prstGeom>
        </p:spPr>
        <p:txBody>
          <a:bodyPr wrap="square">
            <a:spAutoFit/>
          </a:bodyPr>
          <a:lstStyle/>
          <a:p>
            <a:pPr algn="ctr"/>
            <a:r>
              <a:rPr lang="en-US" sz="1400" dirty="0">
                <a:latin typeface="Titillium" panose="00000500000000000000" pitchFamily="50" charset="0"/>
                <a:ea typeface="Calibri" panose="020F0502020204030204" pitchFamily="34" charset="0"/>
              </a:rPr>
              <a:t>Detach by </a:t>
            </a:r>
            <a:r>
              <a:rPr lang="en-US" sz="1400" dirty="0" err="1">
                <a:latin typeface="Titillium" panose="00000500000000000000" pitchFamily="50" charset="0"/>
                <a:ea typeface="Calibri" panose="020F0502020204030204" pitchFamily="34" charset="0"/>
              </a:rPr>
              <a:t>trypsinization</a:t>
            </a:r>
            <a:endParaRPr lang="en-US" sz="1400" dirty="0">
              <a:latin typeface="Titillium" panose="00000500000000000000" pitchFamily="50" charset="0"/>
            </a:endParaRPr>
          </a:p>
        </p:txBody>
      </p:sp>
      <p:sp>
        <p:nvSpPr>
          <p:cNvPr id="45" name="Rectangle 44">
            <a:extLst>
              <a:ext uri="{FF2B5EF4-FFF2-40B4-BE49-F238E27FC236}">
                <a16:creationId xmlns:a16="http://schemas.microsoft.com/office/drawing/2014/main" id="{32EFEB96-7740-4B51-9850-5EDCF6CC980B}"/>
              </a:ext>
            </a:extLst>
          </p:cNvPr>
          <p:cNvSpPr/>
          <p:nvPr/>
        </p:nvSpPr>
        <p:spPr>
          <a:xfrm>
            <a:off x="10995111" y="2016852"/>
            <a:ext cx="1057427" cy="954107"/>
          </a:xfrm>
          <a:prstGeom prst="rect">
            <a:avLst/>
          </a:prstGeom>
        </p:spPr>
        <p:txBody>
          <a:bodyPr wrap="square">
            <a:spAutoFit/>
          </a:bodyPr>
          <a:lstStyle/>
          <a:p>
            <a:pPr algn="ctr"/>
            <a:r>
              <a:rPr lang="en-US" sz="1400" dirty="0">
                <a:latin typeface="Titillium" panose="00000500000000000000" pitchFamily="50" charset="0"/>
                <a:ea typeface="Calibri" panose="020F0502020204030204" pitchFamily="34" charset="0"/>
              </a:rPr>
              <a:t>Fig. 15 Suspended SaOs-2 cells </a:t>
            </a:r>
            <a:endParaRPr lang="en-US" sz="1400" dirty="0">
              <a:latin typeface="Titillium" panose="00000500000000000000" pitchFamily="50" charset="0"/>
            </a:endParaRPr>
          </a:p>
        </p:txBody>
      </p:sp>
      <p:sp>
        <p:nvSpPr>
          <p:cNvPr id="49" name="Rectangle 48">
            <a:extLst>
              <a:ext uri="{FF2B5EF4-FFF2-40B4-BE49-F238E27FC236}">
                <a16:creationId xmlns:a16="http://schemas.microsoft.com/office/drawing/2014/main" id="{E241634B-69BA-45A6-BBC9-CD0BF4B2586F}"/>
              </a:ext>
            </a:extLst>
          </p:cNvPr>
          <p:cNvSpPr/>
          <p:nvPr/>
        </p:nvSpPr>
        <p:spPr>
          <a:xfrm>
            <a:off x="10508932" y="546810"/>
            <a:ext cx="1493301" cy="738664"/>
          </a:xfrm>
          <a:prstGeom prst="rect">
            <a:avLst/>
          </a:prstGeom>
        </p:spPr>
        <p:txBody>
          <a:bodyPr wrap="square">
            <a:spAutoFit/>
          </a:bodyPr>
          <a:lstStyle/>
          <a:p>
            <a:pPr algn="ctr"/>
            <a:r>
              <a:rPr lang="en-US" sz="1400" dirty="0">
                <a:latin typeface="Titillium" panose="00000500000000000000" pitchFamily="50" charset="0"/>
              </a:rPr>
              <a:t>Fig.11 Customized Chamber</a:t>
            </a:r>
          </a:p>
        </p:txBody>
      </p:sp>
      <p:pic>
        <p:nvPicPr>
          <p:cNvPr id="2" name="Picture 1">
            <a:extLst>
              <a:ext uri="{FF2B5EF4-FFF2-40B4-BE49-F238E27FC236}">
                <a16:creationId xmlns:a16="http://schemas.microsoft.com/office/drawing/2014/main" id="{F03F9E39-145D-4A6E-9CF6-EEB3482F8864}"/>
              </a:ext>
            </a:extLst>
          </p:cNvPr>
          <p:cNvPicPr>
            <a:picLocks noChangeAspect="1"/>
          </p:cNvPicPr>
          <p:nvPr/>
        </p:nvPicPr>
        <p:blipFill>
          <a:blip r:embed="rId7"/>
          <a:stretch>
            <a:fillRect/>
          </a:stretch>
        </p:blipFill>
        <p:spPr>
          <a:xfrm>
            <a:off x="7602452" y="56545"/>
            <a:ext cx="3020264" cy="1635976"/>
          </a:xfrm>
          <a:prstGeom prst="rect">
            <a:avLst/>
          </a:prstGeom>
        </p:spPr>
      </p:pic>
      <p:sp>
        <p:nvSpPr>
          <p:cNvPr id="32" name="Rectangle 31">
            <a:extLst>
              <a:ext uri="{FF2B5EF4-FFF2-40B4-BE49-F238E27FC236}">
                <a16:creationId xmlns:a16="http://schemas.microsoft.com/office/drawing/2014/main" id="{98B69870-2AD3-4CEA-8D19-3A2E0E44F9C8}"/>
              </a:ext>
            </a:extLst>
          </p:cNvPr>
          <p:cNvSpPr/>
          <p:nvPr/>
        </p:nvSpPr>
        <p:spPr>
          <a:xfrm>
            <a:off x="512873" y="436178"/>
            <a:ext cx="2040483" cy="313932"/>
          </a:xfrm>
          <a:prstGeom prst="rect">
            <a:avLst/>
          </a:prstGeom>
        </p:spPr>
        <p:txBody>
          <a:bodyPr wrap="square">
            <a:spAutoFit/>
          </a:bodyPr>
          <a:lstStyle/>
          <a:p>
            <a:pPr algn="ctr">
              <a:lnSpc>
                <a:spcPct val="80000"/>
              </a:lnSpc>
            </a:pPr>
            <a:r>
              <a:rPr lang="en-US" b="1" spc="200" dirty="0">
                <a:solidFill>
                  <a:schemeClr val="tx1">
                    <a:lumMod val="50000"/>
                    <a:lumOff val="50000"/>
                  </a:schemeClr>
                </a:solidFill>
                <a:latin typeface="Titillium" charset="0"/>
                <a:ea typeface="Titillium" charset="0"/>
                <a:cs typeface="Titillium" charset="0"/>
              </a:rPr>
              <a:t>METHODOLOGY</a:t>
            </a:r>
          </a:p>
        </p:txBody>
      </p:sp>
      <p:sp>
        <p:nvSpPr>
          <p:cNvPr id="3" name="Slide Number Placeholder 2">
            <a:extLst>
              <a:ext uri="{FF2B5EF4-FFF2-40B4-BE49-F238E27FC236}">
                <a16:creationId xmlns:a16="http://schemas.microsoft.com/office/drawing/2014/main" id="{B8F6F009-0F05-466A-9AB5-D29727B0F98D}"/>
              </a:ext>
            </a:extLst>
          </p:cNvPr>
          <p:cNvSpPr>
            <a:spLocks noGrp="1"/>
          </p:cNvSpPr>
          <p:nvPr>
            <p:ph type="sldNum" sz="quarter" idx="12"/>
          </p:nvPr>
        </p:nvSpPr>
        <p:spPr/>
        <p:txBody>
          <a:bodyPr/>
          <a:lstStyle/>
          <a:p>
            <a:fld id="{FD38A122-9D37-40E4-A343-0621AE7B5863}" type="slidenum">
              <a:rPr lang="en-US" smtClean="0"/>
              <a:t>21</a:t>
            </a:fld>
            <a:endParaRPr lang="en-US" dirty="0"/>
          </a:p>
        </p:txBody>
      </p:sp>
      <p:grpSp>
        <p:nvGrpSpPr>
          <p:cNvPr id="9" name="Group 8">
            <a:extLst>
              <a:ext uri="{FF2B5EF4-FFF2-40B4-BE49-F238E27FC236}">
                <a16:creationId xmlns:a16="http://schemas.microsoft.com/office/drawing/2014/main" id="{4CEF4C31-37E9-42D4-A86A-BC05E4F85CBC}"/>
              </a:ext>
            </a:extLst>
          </p:cNvPr>
          <p:cNvGrpSpPr/>
          <p:nvPr/>
        </p:nvGrpSpPr>
        <p:grpSpPr>
          <a:xfrm>
            <a:off x="4529814" y="708077"/>
            <a:ext cx="2654599" cy="717459"/>
            <a:chOff x="9368051" y="2007100"/>
            <a:chExt cx="2826306" cy="756577"/>
          </a:xfrm>
        </p:grpSpPr>
        <p:sp>
          <p:nvSpPr>
            <p:cNvPr id="48" name="Rectangle: Rounded Corners 47">
              <a:extLst>
                <a:ext uri="{FF2B5EF4-FFF2-40B4-BE49-F238E27FC236}">
                  <a16:creationId xmlns:a16="http://schemas.microsoft.com/office/drawing/2014/main" id="{EB630F1D-F1E8-4B88-AC4A-CDD8EA23CDA2}"/>
                </a:ext>
              </a:extLst>
            </p:cNvPr>
            <p:cNvSpPr/>
            <p:nvPr/>
          </p:nvSpPr>
          <p:spPr>
            <a:xfrm>
              <a:off x="9368051" y="2007100"/>
              <a:ext cx="2826306" cy="756577"/>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6C8EA4-1771-4646-9CB0-A0C0D145A22A}"/>
                </a:ext>
              </a:extLst>
            </p:cNvPr>
            <p:cNvSpPr/>
            <p:nvPr/>
          </p:nvSpPr>
          <p:spPr>
            <a:xfrm>
              <a:off x="9393868" y="2046218"/>
              <a:ext cx="2774672" cy="646331"/>
            </a:xfrm>
            <a:prstGeom prst="rect">
              <a:avLst/>
            </a:prstGeom>
          </p:spPr>
          <p:txBody>
            <a:bodyPr wrap="square">
              <a:spAutoFit/>
            </a:bodyPr>
            <a:lstStyle/>
            <a:p>
              <a:pPr algn="ctr"/>
              <a:r>
                <a:rPr lang="en-US" b="1" dirty="0">
                  <a:latin typeface="Titillium" panose="00000500000000000000" pitchFamily="50" charset="0"/>
                  <a:ea typeface="Calibri" panose="020F0502020204030204" pitchFamily="34" charset="0"/>
                </a:rPr>
                <a:t>Cancer-seeded gel Preparation</a:t>
              </a:r>
              <a:endParaRPr lang="en-US" dirty="0">
                <a:latin typeface="Titillium" panose="00000500000000000000" pitchFamily="50" charset="0"/>
              </a:endParaRPr>
            </a:p>
          </p:txBody>
        </p:sp>
      </p:grpSp>
      <p:grpSp>
        <p:nvGrpSpPr>
          <p:cNvPr id="12" name="Group 11">
            <a:extLst>
              <a:ext uri="{FF2B5EF4-FFF2-40B4-BE49-F238E27FC236}">
                <a16:creationId xmlns:a16="http://schemas.microsoft.com/office/drawing/2014/main" id="{309A1A0B-225B-4846-883E-2CEC4943775E}"/>
              </a:ext>
            </a:extLst>
          </p:cNvPr>
          <p:cNvGrpSpPr/>
          <p:nvPr/>
        </p:nvGrpSpPr>
        <p:grpSpPr>
          <a:xfrm>
            <a:off x="373001" y="4047293"/>
            <a:ext cx="3916210" cy="2776375"/>
            <a:chOff x="465058" y="3614263"/>
            <a:chExt cx="3916210" cy="2776375"/>
          </a:xfrm>
        </p:grpSpPr>
        <p:sp>
          <p:nvSpPr>
            <p:cNvPr id="5" name="Rectangle 4">
              <a:extLst>
                <a:ext uri="{FF2B5EF4-FFF2-40B4-BE49-F238E27FC236}">
                  <a16:creationId xmlns:a16="http://schemas.microsoft.com/office/drawing/2014/main" id="{C53126D2-7938-48C0-8421-1AC95C72BB0A}"/>
                </a:ext>
              </a:extLst>
            </p:cNvPr>
            <p:cNvSpPr/>
            <p:nvPr/>
          </p:nvSpPr>
          <p:spPr>
            <a:xfrm>
              <a:off x="886033" y="6082861"/>
              <a:ext cx="3495235" cy="307777"/>
            </a:xfrm>
            <a:prstGeom prst="rect">
              <a:avLst/>
            </a:prstGeom>
          </p:spPr>
          <p:txBody>
            <a:bodyPr wrap="square">
              <a:spAutoFit/>
            </a:bodyPr>
            <a:lstStyle/>
            <a:p>
              <a:r>
                <a:rPr lang="en-US" sz="1400" dirty="0">
                  <a:latin typeface="Titillium" panose="00000500000000000000" pitchFamily="50" charset="0"/>
                  <a:ea typeface="Calibri" panose="020F0502020204030204" pitchFamily="34" charset="0"/>
                </a:rPr>
                <a:t>Fig. 13 Fibrin Gel</a:t>
              </a:r>
            </a:p>
          </p:txBody>
        </p:sp>
        <p:grpSp>
          <p:nvGrpSpPr>
            <p:cNvPr id="10" name="Group 9">
              <a:extLst>
                <a:ext uri="{FF2B5EF4-FFF2-40B4-BE49-F238E27FC236}">
                  <a16:creationId xmlns:a16="http://schemas.microsoft.com/office/drawing/2014/main" id="{A625BBB8-E035-4CDB-AA2B-BFAC8FAE44D3}"/>
                </a:ext>
              </a:extLst>
            </p:cNvPr>
            <p:cNvGrpSpPr/>
            <p:nvPr/>
          </p:nvGrpSpPr>
          <p:grpSpPr>
            <a:xfrm>
              <a:off x="465058" y="3614263"/>
              <a:ext cx="3799215" cy="2491308"/>
              <a:chOff x="465058" y="3614263"/>
              <a:chExt cx="3799215" cy="2491308"/>
            </a:xfrm>
          </p:grpSpPr>
          <p:pic>
            <p:nvPicPr>
              <p:cNvPr id="54" name="Picture 53">
                <a:extLst>
                  <a:ext uri="{FF2B5EF4-FFF2-40B4-BE49-F238E27FC236}">
                    <a16:creationId xmlns:a16="http://schemas.microsoft.com/office/drawing/2014/main" id="{2CD9D98C-69A9-4D0F-8B5F-FC84459C4057}"/>
                  </a:ext>
                </a:extLst>
              </p:cNvPr>
              <p:cNvPicPr>
                <a:picLocks noChangeAspect="1"/>
              </p:cNvPicPr>
              <p:nvPr/>
            </p:nvPicPr>
            <p:blipFill rotWithShape="1">
              <a:blip r:embed="rId8">
                <a:extLst>
                  <a:ext uri="{28A0092B-C50C-407E-A947-70E740481C1C}">
                    <a14:useLocalDpi xmlns:a14="http://schemas.microsoft.com/office/drawing/2010/main" val="0"/>
                  </a:ext>
                </a:extLst>
              </a:blip>
              <a:srcRect b="8044"/>
              <a:stretch/>
            </p:blipFill>
            <p:spPr>
              <a:xfrm>
                <a:off x="465058" y="3614263"/>
                <a:ext cx="3612316" cy="2491308"/>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8398A71-92C1-4A18-9979-7D883676C568}"/>
                      </a:ext>
                    </a:extLst>
                  </p:cNvPr>
                  <p:cNvSpPr txBox="1"/>
                  <p:nvPr/>
                </p:nvSpPr>
                <p:spPr>
                  <a:xfrm>
                    <a:off x="3455809" y="5790941"/>
                    <a:ext cx="808464" cy="261610"/>
                  </a:xfrm>
                  <a:prstGeom prst="rect">
                    <a:avLst/>
                  </a:prstGeom>
                  <a:noFill/>
                </p:spPr>
                <p:txBody>
                  <a:bodyPr wrap="square" rtlCol="0">
                    <a:spAutoFit/>
                  </a:bodyPr>
                  <a:lstStyle/>
                  <a:p>
                    <a:r>
                      <a:rPr lang="en-PH" sz="1100" b="1" dirty="0">
                        <a:solidFill>
                          <a:schemeClr val="bg1"/>
                        </a:solidFill>
                      </a:rPr>
                      <a:t>100 </a:t>
                    </a:r>
                    <a14:m>
                      <m:oMath xmlns:m="http://schemas.openxmlformats.org/officeDocument/2006/math">
                        <m:r>
                          <a:rPr lang="en-PH" sz="1100" b="1" i="1">
                            <a:solidFill>
                              <a:schemeClr val="bg1"/>
                            </a:solidFill>
                            <a:latin typeface="Cambria Math" panose="02040503050406030204" pitchFamily="18" charset="0"/>
                          </a:rPr>
                          <m:t>𝝁</m:t>
                        </m:r>
                      </m:oMath>
                    </a14:m>
                    <a:r>
                      <a:rPr lang="en-PH" sz="1100" b="1" dirty="0">
                        <a:solidFill>
                          <a:schemeClr val="bg1"/>
                        </a:solidFill>
                      </a:rPr>
                      <a:t>m</a:t>
                    </a:r>
                  </a:p>
                </p:txBody>
              </p:sp>
            </mc:Choice>
            <mc:Fallback xmlns="">
              <p:sp>
                <p:nvSpPr>
                  <p:cNvPr id="59" name="TextBox 58">
                    <a:extLst>
                      <a:ext uri="{FF2B5EF4-FFF2-40B4-BE49-F238E27FC236}">
                        <a16:creationId xmlns:a16="http://schemas.microsoft.com/office/drawing/2014/main" id="{48398A71-92C1-4A18-9979-7D883676C568}"/>
                      </a:ext>
                    </a:extLst>
                  </p:cNvPr>
                  <p:cNvSpPr txBox="1">
                    <a:spLocks noRot="1" noChangeAspect="1" noMove="1" noResize="1" noEditPoints="1" noAdjustHandles="1" noChangeArrowheads="1" noChangeShapeType="1" noTextEdit="1"/>
                  </p:cNvSpPr>
                  <p:nvPr/>
                </p:nvSpPr>
                <p:spPr>
                  <a:xfrm>
                    <a:off x="3455809" y="5790941"/>
                    <a:ext cx="808464" cy="261610"/>
                  </a:xfrm>
                  <a:prstGeom prst="rect">
                    <a:avLst/>
                  </a:prstGeom>
                  <a:blipFill>
                    <a:blip r:embed="rId10"/>
                    <a:stretch>
                      <a:fillRect b="-16279"/>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D2946C43-92EA-4D03-B30C-975D89883CA1}"/>
                  </a:ext>
                </a:extLst>
              </p:cNvPr>
              <p:cNvSpPr/>
              <p:nvPr/>
            </p:nvSpPr>
            <p:spPr>
              <a:xfrm>
                <a:off x="3078721" y="4723091"/>
                <a:ext cx="254332" cy="235786"/>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Rectangle 29">
                <a:extLst>
                  <a:ext uri="{FF2B5EF4-FFF2-40B4-BE49-F238E27FC236}">
                    <a16:creationId xmlns:a16="http://schemas.microsoft.com/office/drawing/2014/main" id="{1EB2B559-FBA6-4B7A-B6AB-23F87EB247F8}"/>
                  </a:ext>
                </a:extLst>
              </p:cNvPr>
              <p:cNvSpPr/>
              <p:nvPr/>
            </p:nvSpPr>
            <p:spPr>
              <a:xfrm>
                <a:off x="2648287" y="4381785"/>
                <a:ext cx="768159" cy="369332"/>
              </a:xfrm>
              <a:prstGeom prst="rect">
                <a:avLst/>
              </a:prstGeom>
            </p:spPr>
            <p:txBody>
              <a:bodyPr wrap="none">
                <a:spAutoFit/>
              </a:bodyPr>
              <a:lstStyle/>
              <a:p>
                <a:r>
                  <a:rPr lang="en-US" dirty="0">
                    <a:solidFill>
                      <a:srgbClr val="FFFF00"/>
                    </a:solidFill>
                    <a:latin typeface="Titillium" panose="00000500000000000000" pitchFamily="50" charset="0"/>
                    <a:ea typeface="Calibri" panose="020F0502020204030204" pitchFamily="34" charset="0"/>
                  </a:rPr>
                  <a:t>beads</a:t>
                </a:r>
                <a:endParaRPr lang="en-US" dirty="0">
                  <a:solidFill>
                    <a:srgbClr val="FFFF00"/>
                  </a:solidFill>
                  <a:latin typeface="Titillium" panose="00000500000000000000" pitchFamily="50" charset="0"/>
                </a:endParaRPr>
              </a:p>
            </p:txBody>
          </p:sp>
          <p:sp>
            <p:nvSpPr>
              <p:cNvPr id="47" name="Rectangle 46">
                <a:extLst>
                  <a:ext uri="{FF2B5EF4-FFF2-40B4-BE49-F238E27FC236}">
                    <a16:creationId xmlns:a16="http://schemas.microsoft.com/office/drawing/2014/main" id="{280A8408-B207-46E7-91AE-BB2BDA962CE2}"/>
                  </a:ext>
                </a:extLst>
              </p:cNvPr>
              <p:cNvSpPr/>
              <p:nvPr/>
            </p:nvSpPr>
            <p:spPr>
              <a:xfrm>
                <a:off x="3530178" y="5789753"/>
                <a:ext cx="476919" cy="66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a:extLst>
              <a:ext uri="{FF2B5EF4-FFF2-40B4-BE49-F238E27FC236}">
                <a16:creationId xmlns:a16="http://schemas.microsoft.com/office/drawing/2014/main" id="{7D0B71F7-3154-4473-A171-0D376D317A8C}"/>
              </a:ext>
            </a:extLst>
          </p:cNvPr>
          <p:cNvGrpSpPr/>
          <p:nvPr/>
        </p:nvGrpSpPr>
        <p:grpSpPr>
          <a:xfrm>
            <a:off x="4223394" y="4063627"/>
            <a:ext cx="4093253" cy="2787782"/>
            <a:chOff x="3896503" y="3618931"/>
            <a:chExt cx="4093253" cy="2787782"/>
          </a:xfrm>
        </p:grpSpPr>
        <p:sp>
          <p:nvSpPr>
            <p:cNvPr id="52" name="Rectangle 51">
              <a:extLst>
                <a:ext uri="{FF2B5EF4-FFF2-40B4-BE49-F238E27FC236}">
                  <a16:creationId xmlns:a16="http://schemas.microsoft.com/office/drawing/2014/main" id="{58C1F568-1FBD-42DA-BE3A-47BF8F10C972}"/>
                </a:ext>
              </a:extLst>
            </p:cNvPr>
            <p:cNvSpPr/>
            <p:nvPr/>
          </p:nvSpPr>
          <p:spPr>
            <a:xfrm>
              <a:off x="3896503" y="6098936"/>
              <a:ext cx="3833493" cy="307777"/>
            </a:xfrm>
            <a:prstGeom prst="rect">
              <a:avLst/>
            </a:prstGeom>
          </p:spPr>
          <p:txBody>
            <a:bodyPr wrap="square">
              <a:spAutoFit/>
            </a:bodyPr>
            <a:lstStyle/>
            <a:p>
              <a:pPr algn="ctr"/>
              <a:r>
                <a:rPr lang="en-US" sz="1400" dirty="0">
                  <a:latin typeface="Titillium" panose="00000500000000000000" pitchFamily="50" charset="0"/>
                </a:rPr>
                <a:t>Fig. 17 Cancer-seeded Fibrin Gel</a:t>
              </a:r>
            </a:p>
          </p:txBody>
        </p:sp>
        <p:pic>
          <p:nvPicPr>
            <p:cNvPr id="50" name="Picture 49">
              <a:extLst>
                <a:ext uri="{FF2B5EF4-FFF2-40B4-BE49-F238E27FC236}">
                  <a16:creationId xmlns:a16="http://schemas.microsoft.com/office/drawing/2014/main" id="{BEA5F7E5-35E2-41FD-B703-5BE4D38C9712}"/>
                </a:ext>
              </a:extLst>
            </p:cNvPr>
            <p:cNvPicPr>
              <a:picLocks noChangeAspect="1"/>
            </p:cNvPicPr>
            <p:nvPr/>
          </p:nvPicPr>
          <p:blipFill rotWithShape="1">
            <a:blip r:embed="rId11">
              <a:extLst>
                <a:ext uri="{28A0092B-C50C-407E-A947-70E740481C1C}">
                  <a14:useLocalDpi xmlns:a14="http://schemas.microsoft.com/office/drawing/2010/main" val="0"/>
                </a:ext>
              </a:extLst>
            </a:blip>
            <a:srcRect b="8044"/>
            <a:stretch/>
          </p:blipFill>
          <p:spPr>
            <a:xfrm>
              <a:off x="4181016" y="3618931"/>
              <a:ext cx="3641701" cy="2511575"/>
            </a:xfrm>
            <a:prstGeom prst="rect">
              <a:avLst/>
            </a:prstGeom>
          </p:spPr>
        </p:pic>
        <p:sp>
          <p:nvSpPr>
            <p:cNvPr id="51" name="Oval 50">
              <a:extLst>
                <a:ext uri="{FF2B5EF4-FFF2-40B4-BE49-F238E27FC236}">
                  <a16:creationId xmlns:a16="http://schemas.microsoft.com/office/drawing/2014/main" id="{3D0A5E9D-9409-4F5D-93E5-84E4C8C0A175}"/>
                </a:ext>
              </a:extLst>
            </p:cNvPr>
            <p:cNvSpPr/>
            <p:nvPr/>
          </p:nvSpPr>
          <p:spPr>
            <a:xfrm>
              <a:off x="6267483" y="4363628"/>
              <a:ext cx="875389" cy="81155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0F217A4-5932-44C1-AE40-59F988F1288A}"/>
                    </a:ext>
                  </a:extLst>
                </p:cNvPr>
                <p:cNvSpPr txBox="1"/>
                <p:nvPr/>
              </p:nvSpPr>
              <p:spPr>
                <a:xfrm>
                  <a:off x="7181292" y="5837326"/>
                  <a:ext cx="808464" cy="261610"/>
                </a:xfrm>
                <a:prstGeom prst="rect">
                  <a:avLst/>
                </a:prstGeom>
                <a:noFill/>
              </p:spPr>
              <p:txBody>
                <a:bodyPr wrap="square" rtlCol="0">
                  <a:spAutoFit/>
                </a:bodyPr>
                <a:lstStyle/>
                <a:p>
                  <a:r>
                    <a:rPr lang="en-PH" sz="1100" b="1" dirty="0">
                      <a:solidFill>
                        <a:schemeClr val="bg1"/>
                      </a:solidFill>
                    </a:rPr>
                    <a:t>100 </a:t>
                  </a:r>
                  <a14:m>
                    <m:oMath xmlns:m="http://schemas.openxmlformats.org/officeDocument/2006/math">
                      <m:r>
                        <a:rPr lang="en-PH" sz="1100" b="1" i="1">
                          <a:solidFill>
                            <a:schemeClr val="bg1"/>
                          </a:solidFill>
                          <a:latin typeface="Cambria Math" panose="02040503050406030204" pitchFamily="18" charset="0"/>
                        </a:rPr>
                        <m:t>𝝁</m:t>
                      </m:r>
                    </m:oMath>
                  </a14:m>
                  <a:r>
                    <a:rPr lang="en-PH" sz="1100" b="1" dirty="0">
                      <a:solidFill>
                        <a:schemeClr val="bg1"/>
                      </a:solidFill>
                    </a:rPr>
                    <a:t>m</a:t>
                  </a:r>
                </a:p>
              </p:txBody>
            </p:sp>
          </mc:Choice>
          <mc:Fallback xmlns="">
            <p:sp>
              <p:nvSpPr>
                <p:cNvPr id="57" name="TextBox 56">
                  <a:extLst>
                    <a:ext uri="{FF2B5EF4-FFF2-40B4-BE49-F238E27FC236}">
                      <a16:creationId xmlns:a16="http://schemas.microsoft.com/office/drawing/2014/main" id="{A0F217A4-5932-44C1-AE40-59F988F1288A}"/>
                    </a:ext>
                  </a:extLst>
                </p:cNvPr>
                <p:cNvSpPr txBox="1">
                  <a:spLocks noRot="1" noChangeAspect="1" noMove="1" noResize="1" noEditPoints="1" noAdjustHandles="1" noChangeArrowheads="1" noChangeShapeType="1" noTextEdit="1"/>
                </p:cNvSpPr>
                <p:nvPr/>
              </p:nvSpPr>
              <p:spPr>
                <a:xfrm>
                  <a:off x="7181292" y="5837326"/>
                  <a:ext cx="808464" cy="261610"/>
                </a:xfrm>
                <a:prstGeom prst="rect">
                  <a:avLst/>
                </a:prstGeom>
                <a:blipFill>
                  <a:blip r:embed="rId12"/>
                  <a:stretch>
                    <a:fillRect b="-19048"/>
                  </a:stretch>
                </a:blipFill>
              </p:spPr>
              <p:txBody>
                <a:bodyPr/>
                <a:lstStyle/>
                <a:p>
                  <a:r>
                    <a:rPr lang="en-US">
                      <a:noFill/>
                    </a:rPr>
                    <a:t> </a:t>
                  </a:r>
                </a:p>
              </p:txBody>
            </p:sp>
          </mc:Fallback>
        </mc:AlternateContent>
        <p:sp>
          <p:nvSpPr>
            <p:cNvPr id="58" name="Oval 57">
              <a:extLst>
                <a:ext uri="{FF2B5EF4-FFF2-40B4-BE49-F238E27FC236}">
                  <a16:creationId xmlns:a16="http://schemas.microsoft.com/office/drawing/2014/main" id="{515CEE3F-C4F6-4F89-8FF7-196BF83914D9}"/>
                </a:ext>
              </a:extLst>
            </p:cNvPr>
            <p:cNvSpPr/>
            <p:nvPr/>
          </p:nvSpPr>
          <p:spPr>
            <a:xfrm>
              <a:off x="4563857" y="4975862"/>
              <a:ext cx="254332" cy="235786"/>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2" name="Rectangle 61">
              <a:extLst>
                <a:ext uri="{FF2B5EF4-FFF2-40B4-BE49-F238E27FC236}">
                  <a16:creationId xmlns:a16="http://schemas.microsoft.com/office/drawing/2014/main" id="{9752897C-85DC-4640-8E11-4C1F288745FD}"/>
                </a:ext>
              </a:extLst>
            </p:cNvPr>
            <p:cNvSpPr/>
            <p:nvPr/>
          </p:nvSpPr>
          <p:spPr>
            <a:xfrm>
              <a:off x="5599403" y="4053884"/>
              <a:ext cx="1287019" cy="369332"/>
            </a:xfrm>
            <a:prstGeom prst="rect">
              <a:avLst/>
            </a:prstGeom>
          </p:spPr>
          <p:txBody>
            <a:bodyPr wrap="none">
              <a:spAutoFit/>
            </a:bodyPr>
            <a:lstStyle/>
            <a:p>
              <a:r>
                <a:rPr lang="en-US" dirty="0">
                  <a:solidFill>
                    <a:srgbClr val="FF0000"/>
                  </a:solidFill>
                  <a:latin typeface="Titillium" panose="00000500000000000000" pitchFamily="50" charset="0"/>
                  <a:ea typeface="Calibri" panose="020F0502020204030204" pitchFamily="34" charset="0"/>
                </a:rPr>
                <a:t>SaOs-2 cell</a:t>
              </a:r>
              <a:endParaRPr lang="en-US" dirty="0">
                <a:solidFill>
                  <a:srgbClr val="FF0000"/>
                </a:solidFill>
                <a:latin typeface="Titillium" panose="00000500000000000000" pitchFamily="50" charset="0"/>
              </a:endParaRPr>
            </a:p>
          </p:txBody>
        </p:sp>
        <p:sp>
          <p:nvSpPr>
            <p:cNvPr id="63" name="Rectangle 62">
              <a:extLst>
                <a:ext uri="{FF2B5EF4-FFF2-40B4-BE49-F238E27FC236}">
                  <a16:creationId xmlns:a16="http://schemas.microsoft.com/office/drawing/2014/main" id="{EF95B02B-3137-4696-B79F-CD4F22C2D776}"/>
                </a:ext>
              </a:extLst>
            </p:cNvPr>
            <p:cNvSpPr/>
            <p:nvPr/>
          </p:nvSpPr>
          <p:spPr>
            <a:xfrm>
              <a:off x="7270938" y="5804267"/>
              <a:ext cx="476919" cy="66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FB7E78F0-CA90-459B-BA46-174C5A9887E8}"/>
              </a:ext>
            </a:extLst>
          </p:cNvPr>
          <p:cNvGrpSpPr/>
          <p:nvPr/>
        </p:nvGrpSpPr>
        <p:grpSpPr>
          <a:xfrm>
            <a:off x="427093" y="742615"/>
            <a:ext cx="2512511" cy="678000"/>
            <a:chOff x="9103459" y="693007"/>
            <a:chExt cx="2826306" cy="756577"/>
          </a:xfrm>
        </p:grpSpPr>
        <p:sp>
          <p:nvSpPr>
            <p:cNvPr id="8" name="Rectangle: Rounded Corners 7">
              <a:extLst>
                <a:ext uri="{FF2B5EF4-FFF2-40B4-BE49-F238E27FC236}">
                  <a16:creationId xmlns:a16="http://schemas.microsoft.com/office/drawing/2014/main" id="{EE070E0D-1A10-4D93-A872-040BF30BD8B4}"/>
                </a:ext>
              </a:extLst>
            </p:cNvPr>
            <p:cNvSpPr/>
            <p:nvPr/>
          </p:nvSpPr>
          <p:spPr>
            <a:xfrm>
              <a:off x="9103459" y="693007"/>
              <a:ext cx="2826306" cy="756577"/>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1EDD970-F36D-4792-955B-C5C812B31744}"/>
                </a:ext>
              </a:extLst>
            </p:cNvPr>
            <p:cNvSpPr/>
            <p:nvPr/>
          </p:nvSpPr>
          <p:spPr>
            <a:xfrm>
              <a:off x="9429261" y="843025"/>
              <a:ext cx="2334998" cy="369332"/>
            </a:xfrm>
            <a:prstGeom prst="rect">
              <a:avLst/>
            </a:prstGeom>
          </p:spPr>
          <p:txBody>
            <a:bodyPr wrap="none">
              <a:spAutoFit/>
            </a:bodyPr>
            <a:lstStyle/>
            <a:p>
              <a:pPr algn="ctr"/>
              <a:r>
                <a:rPr lang="en-US" b="1" dirty="0">
                  <a:latin typeface="Titillium" panose="00000500000000000000" pitchFamily="50" charset="0"/>
                  <a:ea typeface="Calibri" panose="020F0502020204030204" pitchFamily="34" charset="0"/>
                </a:rPr>
                <a:t>Fibrin Gel Preparation</a:t>
              </a:r>
              <a:endParaRPr lang="en-US" dirty="0">
                <a:latin typeface="Titillium" panose="00000500000000000000" pitchFamily="50" charset="0"/>
              </a:endParaRPr>
            </a:p>
          </p:txBody>
        </p:sp>
      </p:grpSp>
      <p:sp>
        <p:nvSpPr>
          <p:cNvPr id="60" name="Right Arrow 2">
            <a:extLst>
              <a:ext uri="{FF2B5EF4-FFF2-40B4-BE49-F238E27FC236}">
                <a16:creationId xmlns:a16="http://schemas.microsoft.com/office/drawing/2014/main" id="{29206506-B1CB-4D39-A6D3-571D92D6C911}"/>
              </a:ext>
            </a:extLst>
          </p:cNvPr>
          <p:cNvSpPr/>
          <p:nvPr/>
        </p:nvSpPr>
        <p:spPr bwMode="auto">
          <a:xfrm rot="5400000">
            <a:off x="1284732" y="1459327"/>
            <a:ext cx="317737" cy="236372"/>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20000"/>
              </a:spcBef>
              <a:spcAft>
                <a:spcPts val="0"/>
              </a:spcAft>
              <a:buClr>
                <a:schemeClr val="accent2"/>
              </a:buClr>
              <a:buSzPct val="60000"/>
              <a:buFont typeface="Wingdings" panose="05000000000000000000" pitchFamily="2" charset="2"/>
              <a:buChar char="q"/>
              <a:defRPr/>
            </a:pPr>
            <a:endParaRPr lang="en-PH"/>
          </a:p>
        </p:txBody>
      </p:sp>
      <p:sp>
        <p:nvSpPr>
          <p:cNvPr id="46" name="Right Arrow 2">
            <a:extLst>
              <a:ext uri="{FF2B5EF4-FFF2-40B4-BE49-F238E27FC236}">
                <a16:creationId xmlns:a16="http://schemas.microsoft.com/office/drawing/2014/main" id="{36EA94C0-44E8-4B42-8E3A-E2C019F69EB0}"/>
              </a:ext>
            </a:extLst>
          </p:cNvPr>
          <p:cNvSpPr/>
          <p:nvPr/>
        </p:nvSpPr>
        <p:spPr bwMode="auto">
          <a:xfrm>
            <a:off x="7832024" y="2788975"/>
            <a:ext cx="940411" cy="363968"/>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20000"/>
              </a:spcBef>
              <a:spcAft>
                <a:spcPts val="0"/>
              </a:spcAft>
              <a:buClr>
                <a:schemeClr val="accent2"/>
              </a:buClr>
              <a:buSzPct val="60000"/>
              <a:buFont typeface="Wingdings" panose="05000000000000000000" pitchFamily="2" charset="2"/>
              <a:buChar char="q"/>
              <a:defRPr/>
            </a:pPr>
            <a:endParaRPr lang="en-PH"/>
          </a:p>
        </p:txBody>
      </p:sp>
      <p:sp>
        <p:nvSpPr>
          <p:cNvPr id="55" name="Right Arrow 2">
            <a:extLst>
              <a:ext uri="{FF2B5EF4-FFF2-40B4-BE49-F238E27FC236}">
                <a16:creationId xmlns:a16="http://schemas.microsoft.com/office/drawing/2014/main" id="{3CAA457F-E6B5-4FDB-ABA0-8E4398DBBC46}"/>
              </a:ext>
            </a:extLst>
          </p:cNvPr>
          <p:cNvSpPr/>
          <p:nvPr/>
        </p:nvSpPr>
        <p:spPr bwMode="auto">
          <a:xfrm rot="5400000">
            <a:off x="1256059" y="3770239"/>
            <a:ext cx="317737" cy="236372"/>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20000"/>
              </a:spcBef>
              <a:spcAft>
                <a:spcPts val="0"/>
              </a:spcAft>
              <a:buClr>
                <a:schemeClr val="accent2"/>
              </a:buClr>
              <a:buSzPct val="60000"/>
              <a:buFont typeface="Wingdings" panose="05000000000000000000" pitchFamily="2" charset="2"/>
              <a:buChar char="q"/>
              <a:defRPr/>
            </a:pPr>
            <a:endParaRPr lang="en-PH"/>
          </a:p>
        </p:txBody>
      </p:sp>
      <p:sp>
        <p:nvSpPr>
          <p:cNvPr id="64" name="Right Arrow 2">
            <a:extLst>
              <a:ext uri="{FF2B5EF4-FFF2-40B4-BE49-F238E27FC236}">
                <a16:creationId xmlns:a16="http://schemas.microsoft.com/office/drawing/2014/main" id="{58D858BA-E21D-4594-A895-66623601F49D}"/>
              </a:ext>
            </a:extLst>
          </p:cNvPr>
          <p:cNvSpPr/>
          <p:nvPr/>
        </p:nvSpPr>
        <p:spPr bwMode="auto">
          <a:xfrm rot="5400000">
            <a:off x="5611135" y="1479409"/>
            <a:ext cx="317737" cy="236372"/>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20000"/>
              </a:spcBef>
              <a:spcAft>
                <a:spcPts val="0"/>
              </a:spcAft>
              <a:buClr>
                <a:schemeClr val="accent2"/>
              </a:buClr>
              <a:buSzPct val="60000"/>
              <a:buFont typeface="Wingdings" panose="05000000000000000000" pitchFamily="2" charset="2"/>
              <a:buChar char="q"/>
              <a:defRPr/>
            </a:pPr>
            <a:endParaRPr lang="en-PH"/>
          </a:p>
        </p:txBody>
      </p:sp>
      <p:sp>
        <p:nvSpPr>
          <p:cNvPr id="66" name="Right Arrow 2">
            <a:extLst>
              <a:ext uri="{FF2B5EF4-FFF2-40B4-BE49-F238E27FC236}">
                <a16:creationId xmlns:a16="http://schemas.microsoft.com/office/drawing/2014/main" id="{BB2A03C2-E1D2-4F6E-8A4E-21F859BE641D}"/>
              </a:ext>
            </a:extLst>
          </p:cNvPr>
          <p:cNvSpPr/>
          <p:nvPr/>
        </p:nvSpPr>
        <p:spPr bwMode="auto">
          <a:xfrm rot="5400000">
            <a:off x="9715656" y="3702344"/>
            <a:ext cx="317737" cy="236372"/>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20000"/>
              </a:spcBef>
              <a:spcAft>
                <a:spcPts val="0"/>
              </a:spcAft>
              <a:buClr>
                <a:schemeClr val="accent2"/>
              </a:buClr>
              <a:buSzPct val="60000"/>
              <a:buFont typeface="Wingdings" panose="05000000000000000000" pitchFamily="2" charset="2"/>
              <a:buChar char="q"/>
              <a:defRPr/>
            </a:pPr>
            <a:endParaRPr lang="en-PH"/>
          </a:p>
        </p:txBody>
      </p:sp>
      <p:sp>
        <p:nvSpPr>
          <p:cNvPr id="68" name="Right Arrow 2">
            <a:extLst>
              <a:ext uri="{FF2B5EF4-FFF2-40B4-BE49-F238E27FC236}">
                <a16:creationId xmlns:a16="http://schemas.microsoft.com/office/drawing/2014/main" id="{381E6FC0-D6E5-4AB5-B1DB-012921A17096}"/>
              </a:ext>
            </a:extLst>
          </p:cNvPr>
          <p:cNvSpPr/>
          <p:nvPr/>
        </p:nvSpPr>
        <p:spPr bwMode="auto">
          <a:xfrm rot="10800000">
            <a:off x="8231785" y="5073605"/>
            <a:ext cx="317737" cy="236372"/>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20000"/>
              </a:spcBef>
              <a:spcAft>
                <a:spcPts val="0"/>
              </a:spcAft>
              <a:buClr>
                <a:schemeClr val="accent2"/>
              </a:buClr>
              <a:buSzPct val="60000"/>
              <a:buFont typeface="Wingdings" panose="05000000000000000000" pitchFamily="2" charset="2"/>
              <a:buChar char="q"/>
              <a:defRPr/>
            </a:pPr>
            <a:endParaRPr lang="en-PH"/>
          </a:p>
        </p:txBody>
      </p:sp>
      <p:sp>
        <p:nvSpPr>
          <p:cNvPr id="71" name="Rectangle 70">
            <a:extLst>
              <a:ext uri="{FF2B5EF4-FFF2-40B4-BE49-F238E27FC236}">
                <a16:creationId xmlns:a16="http://schemas.microsoft.com/office/drawing/2014/main" id="{FB553947-ACFE-4DF8-A46A-4A21E0ACEFE6}"/>
              </a:ext>
            </a:extLst>
          </p:cNvPr>
          <p:cNvSpPr/>
          <p:nvPr/>
        </p:nvSpPr>
        <p:spPr>
          <a:xfrm>
            <a:off x="8672198" y="6076344"/>
            <a:ext cx="3495235" cy="307777"/>
          </a:xfrm>
          <a:prstGeom prst="rect">
            <a:avLst/>
          </a:prstGeom>
        </p:spPr>
        <p:txBody>
          <a:bodyPr wrap="square">
            <a:spAutoFit/>
          </a:bodyPr>
          <a:lstStyle/>
          <a:p>
            <a:r>
              <a:rPr lang="en-US" sz="1400" dirty="0">
                <a:latin typeface="Titillium" panose="00000500000000000000" pitchFamily="50" charset="0"/>
                <a:ea typeface="Calibri" panose="020F0502020204030204" pitchFamily="34" charset="0"/>
              </a:rPr>
              <a:t>Fig. 16 Cancer-Seeded Fibrin Gel chamber</a:t>
            </a:r>
          </a:p>
        </p:txBody>
      </p:sp>
      <p:pic>
        <p:nvPicPr>
          <p:cNvPr id="17" name="Picture 16">
            <a:extLst>
              <a:ext uri="{FF2B5EF4-FFF2-40B4-BE49-F238E27FC236}">
                <a16:creationId xmlns:a16="http://schemas.microsoft.com/office/drawing/2014/main" id="{CA9AE665-7374-446B-B619-8F4AE266CE0D}"/>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contrast="20000"/>
                    </a14:imgEffect>
                  </a14:imgLayer>
                </a14:imgProps>
              </a:ext>
              <a:ext uri="{28A0092B-C50C-407E-A947-70E740481C1C}">
                <a14:useLocalDpi xmlns:a14="http://schemas.microsoft.com/office/drawing/2010/main" val="0"/>
              </a:ext>
            </a:extLst>
          </a:blip>
          <a:srcRect l="18807" t="20476" r="16402" b="19953"/>
          <a:stretch/>
        </p:blipFill>
        <p:spPr>
          <a:xfrm rot="16200000">
            <a:off x="9006169" y="3782183"/>
            <a:ext cx="2069102" cy="2536569"/>
          </a:xfrm>
          <a:prstGeom prst="rect">
            <a:avLst/>
          </a:prstGeom>
        </p:spPr>
      </p:pic>
      <p:sp>
        <p:nvSpPr>
          <p:cNvPr id="72" name="Rectangle 71">
            <a:extLst>
              <a:ext uri="{FF2B5EF4-FFF2-40B4-BE49-F238E27FC236}">
                <a16:creationId xmlns:a16="http://schemas.microsoft.com/office/drawing/2014/main" id="{DB5A4502-2FD8-4894-A73C-24959FBDF24F}"/>
              </a:ext>
            </a:extLst>
          </p:cNvPr>
          <p:cNvSpPr/>
          <p:nvPr/>
        </p:nvSpPr>
        <p:spPr>
          <a:xfrm>
            <a:off x="9874524" y="3628880"/>
            <a:ext cx="2221215" cy="307777"/>
          </a:xfrm>
          <a:prstGeom prst="rect">
            <a:avLst/>
          </a:prstGeom>
        </p:spPr>
        <p:txBody>
          <a:bodyPr wrap="square">
            <a:spAutoFit/>
          </a:bodyPr>
          <a:lstStyle/>
          <a:p>
            <a:pPr algn="ctr"/>
            <a:r>
              <a:rPr lang="en-US" sz="1400" dirty="0">
                <a:latin typeface="Titillium" panose="00000500000000000000" pitchFamily="50" charset="0"/>
                <a:ea typeface="Calibri" panose="020F0502020204030204" pitchFamily="34" charset="0"/>
              </a:rPr>
              <a:t>Cells are added to fibrin</a:t>
            </a:r>
            <a:endParaRPr lang="en-US" sz="1400" dirty="0">
              <a:latin typeface="Titillium" panose="00000500000000000000" pitchFamily="50" charset="0"/>
            </a:endParaRPr>
          </a:p>
        </p:txBody>
      </p:sp>
      <p:sp>
        <p:nvSpPr>
          <p:cNvPr id="74" name="Rectangle 73">
            <a:extLst>
              <a:ext uri="{FF2B5EF4-FFF2-40B4-BE49-F238E27FC236}">
                <a16:creationId xmlns:a16="http://schemas.microsoft.com/office/drawing/2014/main" id="{7556A2D9-17ED-4678-A72E-CC9F5FFB26D3}"/>
              </a:ext>
            </a:extLst>
          </p:cNvPr>
          <p:cNvSpPr/>
          <p:nvPr/>
        </p:nvSpPr>
        <p:spPr>
          <a:xfrm>
            <a:off x="1555096" y="3679560"/>
            <a:ext cx="3495235" cy="307777"/>
          </a:xfrm>
          <a:prstGeom prst="rect">
            <a:avLst/>
          </a:prstGeom>
        </p:spPr>
        <p:txBody>
          <a:bodyPr wrap="square">
            <a:spAutoFit/>
          </a:bodyPr>
          <a:lstStyle/>
          <a:p>
            <a:r>
              <a:rPr lang="en-US" sz="1400" dirty="0">
                <a:latin typeface="Titillium" panose="00000500000000000000" pitchFamily="50" charset="0"/>
                <a:ea typeface="Calibri" panose="020F0502020204030204" pitchFamily="34" charset="0"/>
              </a:rPr>
              <a:t>Fig. 12 Fibrin Gel Preparation</a:t>
            </a:r>
          </a:p>
        </p:txBody>
      </p:sp>
      <p:pic>
        <p:nvPicPr>
          <p:cNvPr id="16" name="Picture 15">
            <a:extLst>
              <a:ext uri="{FF2B5EF4-FFF2-40B4-BE49-F238E27FC236}">
                <a16:creationId xmlns:a16="http://schemas.microsoft.com/office/drawing/2014/main" id="{F20E515F-D5A3-4E62-9363-7554D28F120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6684" y="1729983"/>
            <a:ext cx="3009896" cy="2006597"/>
          </a:xfrm>
          <a:prstGeom prst="rect">
            <a:avLst/>
          </a:prstGeom>
        </p:spPr>
      </p:pic>
    </p:spTree>
    <p:extLst>
      <p:ext uri="{BB962C8B-B14F-4D97-AF65-F5344CB8AC3E}">
        <p14:creationId xmlns:p14="http://schemas.microsoft.com/office/powerpoint/2010/main" val="319263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4" grpId="0"/>
      <p:bldP spid="45" grpId="0"/>
      <p:bldP spid="49" grpId="0"/>
      <p:bldP spid="60" grpId="0" animBg="1"/>
      <p:bldP spid="46" grpId="0" animBg="1"/>
      <p:bldP spid="55" grpId="0" animBg="1"/>
      <p:bldP spid="64" grpId="0" animBg="1"/>
      <p:bldP spid="66" grpId="0" animBg="1"/>
      <p:bldP spid="68" grpId="0" animBg="1"/>
      <p:bldP spid="71" grpId="0"/>
      <p:bldP spid="72" grpId="0"/>
      <p:bldP spid="7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D56F4A-2466-4824-A359-3E75AB983A73}"/>
              </a:ext>
            </a:extLst>
          </p:cNvPr>
          <p:cNvSpPr/>
          <p:nvPr/>
        </p:nvSpPr>
        <p:spPr>
          <a:xfrm>
            <a:off x="2393095" y="235204"/>
            <a:ext cx="3120534" cy="400110"/>
          </a:xfrm>
          <a:prstGeom prst="rect">
            <a:avLst/>
          </a:prstGeom>
        </p:spPr>
        <p:txBody>
          <a:bodyPr wrap="none">
            <a:spAutoFit/>
          </a:bodyPr>
          <a:lstStyle/>
          <a:p>
            <a:r>
              <a:rPr lang="en-US" sz="2000" b="1" dirty="0">
                <a:latin typeface="ADAM.CG PRO" pitchFamily="50" charset="0"/>
                <a:ea typeface="Calibri" panose="020F0502020204030204" pitchFamily="34" charset="0"/>
              </a:rPr>
              <a:t>Experimental set-up</a:t>
            </a:r>
            <a:endParaRPr lang="en-US" sz="2000" dirty="0">
              <a:latin typeface="ADAM.CG PRO" pitchFamily="50" charset="0"/>
            </a:endParaRPr>
          </a:p>
        </p:txBody>
      </p:sp>
      <p:grpSp>
        <p:nvGrpSpPr>
          <p:cNvPr id="11" name="Group 10">
            <a:extLst>
              <a:ext uri="{FF2B5EF4-FFF2-40B4-BE49-F238E27FC236}">
                <a16:creationId xmlns:a16="http://schemas.microsoft.com/office/drawing/2014/main" id="{4A6AE047-24AA-4181-B5FF-A188A2ED9880}"/>
              </a:ext>
            </a:extLst>
          </p:cNvPr>
          <p:cNvGrpSpPr/>
          <p:nvPr/>
        </p:nvGrpSpPr>
        <p:grpSpPr>
          <a:xfrm>
            <a:off x="1636293" y="2682487"/>
            <a:ext cx="7235141" cy="3401476"/>
            <a:chOff x="6642332" y="555326"/>
            <a:chExt cx="5405489" cy="2786719"/>
          </a:xfrm>
        </p:grpSpPr>
        <p:sp>
          <p:nvSpPr>
            <p:cNvPr id="34" name="Text Box 81">
              <a:extLst>
                <a:ext uri="{FF2B5EF4-FFF2-40B4-BE49-F238E27FC236}">
                  <a16:creationId xmlns:a16="http://schemas.microsoft.com/office/drawing/2014/main" id="{75A9F4A5-8698-40B8-A2BF-F92231779B7E}"/>
                </a:ext>
              </a:extLst>
            </p:cNvPr>
            <p:cNvSpPr txBox="1"/>
            <p:nvPr/>
          </p:nvSpPr>
          <p:spPr>
            <a:xfrm>
              <a:off x="7268668" y="2937909"/>
              <a:ext cx="1430367" cy="332244"/>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Microscope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83">
              <a:extLst>
                <a:ext uri="{FF2B5EF4-FFF2-40B4-BE49-F238E27FC236}">
                  <a16:creationId xmlns:a16="http://schemas.microsoft.com/office/drawing/2014/main" id="{A29091C4-01F7-4DE7-BC0A-4C6F8C82A280}"/>
                </a:ext>
              </a:extLst>
            </p:cNvPr>
            <p:cNvSpPr txBox="1"/>
            <p:nvPr/>
          </p:nvSpPr>
          <p:spPr>
            <a:xfrm>
              <a:off x="8002069" y="1608062"/>
              <a:ext cx="742765" cy="276338"/>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Camera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0B3AD2AF-5D4E-47FE-B416-8161208F9550}"/>
                </a:ext>
              </a:extLst>
            </p:cNvPr>
            <p:cNvGrpSpPr/>
            <p:nvPr/>
          </p:nvGrpSpPr>
          <p:grpSpPr>
            <a:xfrm>
              <a:off x="6642332" y="555326"/>
              <a:ext cx="5405489" cy="2786719"/>
              <a:chOff x="5089296" y="1416999"/>
              <a:chExt cx="5405489" cy="2786719"/>
            </a:xfrm>
          </p:grpSpPr>
          <p:pic>
            <p:nvPicPr>
              <p:cNvPr id="6" name="Picture 5">
                <a:extLst>
                  <a:ext uri="{FF2B5EF4-FFF2-40B4-BE49-F238E27FC236}">
                    <a16:creationId xmlns:a16="http://schemas.microsoft.com/office/drawing/2014/main" id="{AFC69BE1-FF56-4468-A2C5-ABE886504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9296" y="1416999"/>
                <a:ext cx="5405489" cy="2786719"/>
              </a:xfrm>
              <a:prstGeom prst="rect">
                <a:avLst/>
              </a:prstGeom>
            </p:spPr>
          </p:pic>
          <p:sp>
            <p:nvSpPr>
              <p:cNvPr id="32" name="Rectangle 31">
                <a:extLst>
                  <a:ext uri="{FF2B5EF4-FFF2-40B4-BE49-F238E27FC236}">
                    <a16:creationId xmlns:a16="http://schemas.microsoft.com/office/drawing/2014/main" id="{F8CE90CE-FEB2-4301-BCAC-1434FE606F4E}"/>
                  </a:ext>
                </a:extLst>
              </p:cNvPr>
              <p:cNvSpPr/>
              <p:nvPr/>
            </p:nvSpPr>
            <p:spPr>
              <a:xfrm>
                <a:off x="7038671" y="2497378"/>
                <a:ext cx="242124" cy="21635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3" name="Oval 32">
                <a:extLst>
                  <a:ext uri="{FF2B5EF4-FFF2-40B4-BE49-F238E27FC236}">
                    <a16:creationId xmlns:a16="http://schemas.microsoft.com/office/drawing/2014/main" id="{5E3B9E39-23C2-4742-A2BA-8D54D39A3DC2}"/>
                  </a:ext>
                </a:extLst>
              </p:cNvPr>
              <p:cNvSpPr/>
              <p:nvPr/>
            </p:nvSpPr>
            <p:spPr>
              <a:xfrm>
                <a:off x="7069877" y="2454041"/>
                <a:ext cx="190715" cy="43337"/>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6" name="Text Box 84">
              <a:extLst>
                <a:ext uri="{FF2B5EF4-FFF2-40B4-BE49-F238E27FC236}">
                  <a16:creationId xmlns:a16="http://schemas.microsoft.com/office/drawing/2014/main" id="{355A41D9-71B1-4047-83E7-DEC4F3FE306D}"/>
                </a:ext>
              </a:extLst>
            </p:cNvPr>
            <p:cNvSpPr txBox="1"/>
            <p:nvPr/>
          </p:nvSpPr>
          <p:spPr>
            <a:xfrm>
              <a:off x="10343063" y="2888639"/>
              <a:ext cx="1357650" cy="155952"/>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Computer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29" name="Rectangle 28">
            <a:extLst>
              <a:ext uri="{FF2B5EF4-FFF2-40B4-BE49-F238E27FC236}">
                <a16:creationId xmlns:a16="http://schemas.microsoft.com/office/drawing/2014/main" id="{2129B770-6335-4C0B-B30C-C8FE53A8516B}"/>
              </a:ext>
            </a:extLst>
          </p:cNvPr>
          <p:cNvSpPr/>
          <p:nvPr/>
        </p:nvSpPr>
        <p:spPr>
          <a:xfrm>
            <a:off x="3761673" y="6122108"/>
            <a:ext cx="4848927"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Figure 18: Experimental Set-up of Video Microscopy</a:t>
            </a:r>
          </a:p>
        </p:txBody>
      </p:sp>
      <p:sp>
        <p:nvSpPr>
          <p:cNvPr id="37" name="Rectangle 36">
            <a:extLst>
              <a:ext uri="{FF2B5EF4-FFF2-40B4-BE49-F238E27FC236}">
                <a16:creationId xmlns:a16="http://schemas.microsoft.com/office/drawing/2014/main" id="{7DB41574-60CE-4DDE-BBC1-2EB306DBFCDB}"/>
              </a:ext>
            </a:extLst>
          </p:cNvPr>
          <p:cNvSpPr/>
          <p:nvPr/>
        </p:nvSpPr>
        <p:spPr>
          <a:xfrm>
            <a:off x="369385" y="389395"/>
            <a:ext cx="2040483" cy="313932"/>
          </a:xfrm>
          <a:prstGeom prst="rect">
            <a:avLst/>
          </a:prstGeom>
        </p:spPr>
        <p:txBody>
          <a:bodyPr wrap="square">
            <a:spAutoFit/>
          </a:bodyPr>
          <a:lstStyle/>
          <a:p>
            <a:pPr algn="ctr">
              <a:lnSpc>
                <a:spcPct val="80000"/>
              </a:lnSpc>
            </a:pPr>
            <a:r>
              <a:rPr lang="en-US" b="1" spc="200" dirty="0">
                <a:solidFill>
                  <a:schemeClr val="tx1">
                    <a:lumMod val="50000"/>
                    <a:lumOff val="50000"/>
                  </a:schemeClr>
                </a:solidFill>
                <a:latin typeface="Titillium" charset="0"/>
                <a:ea typeface="Titillium" charset="0"/>
                <a:cs typeface="Titillium" charset="0"/>
              </a:rPr>
              <a:t>METHODOLOGY</a:t>
            </a:r>
          </a:p>
        </p:txBody>
      </p:sp>
      <p:sp>
        <p:nvSpPr>
          <p:cNvPr id="2" name="Slide Number Placeholder 1">
            <a:extLst>
              <a:ext uri="{FF2B5EF4-FFF2-40B4-BE49-F238E27FC236}">
                <a16:creationId xmlns:a16="http://schemas.microsoft.com/office/drawing/2014/main" id="{37CC2DBC-50DF-4129-BE5A-38BD2A5F49D6}"/>
              </a:ext>
            </a:extLst>
          </p:cNvPr>
          <p:cNvSpPr>
            <a:spLocks noGrp="1"/>
          </p:cNvSpPr>
          <p:nvPr>
            <p:ph type="sldNum" sz="quarter" idx="12"/>
          </p:nvPr>
        </p:nvSpPr>
        <p:spPr/>
        <p:txBody>
          <a:bodyPr/>
          <a:lstStyle/>
          <a:p>
            <a:fld id="{FD38A122-9D37-40E4-A343-0621AE7B5863}" type="slidenum">
              <a:rPr lang="en-US" smtClean="0"/>
              <a:t>22</a:t>
            </a:fld>
            <a:endParaRPr lang="en-US" dirty="0"/>
          </a:p>
        </p:txBody>
      </p:sp>
      <p:sp>
        <p:nvSpPr>
          <p:cNvPr id="24" name="Rectangle 23">
            <a:extLst>
              <a:ext uri="{FF2B5EF4-FFF2-40B4-BE49-F238E27FC236}">
                <a16:creationId xmlns:a16="http://schemas.microsoft.com/office/drawing/2014/main" id="{17C76201-9283-497E-8B33-61108AB32806}"/>
              </a:ext>
            </a:extLst>
          </p:cNvPr>
          <p:cNvSpPr/>
          <p:nvPr/>
        </p:nvSpPr>
        <p:spPr>
          <a:xfrm>
            <a:off x="6589649" y="3215907"/>
            <a:ext cx="5152805" cy="307777"/>
          </a:xfrm>
          <a:prstGeom prst="rect">
            <a:avLst/>
          </a:prstGeom>
        </p:spPr>
        <p:txBody>
          <a:bodyPr wrap="square">
            <a:spAutoFit/>
          </a:bodyPr>
          <a:lstStyle/>
          <a:p>
            <a:r>
              <a:rPr lang="en-US" sz="1400" dirty="0">
                <a:latin typeface="Arial" panose="020B0604020202020204" pitchFamily="34" charset="0"/>
                <a:ea typeface="Calibri" panose="020F0502020204030204" pitchFamily="34" charset="0"/>
                <a:cs typeface="Arial" panose="020B0604020202020204" pitchFamily="34" charset="0"/>
              </a:rPr>
              <a:t>Figure 19. Medical Biophysics Group Video Microscopy Set-up</a:t>
            </a:r>
            <a:endParaRPr lang="en-US" sz="1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1B6DE3C-0AF7-4DC1-B1FC-B7146A3A62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2157" y="241979"/>
            <a:ext cx="4467787" cy="2973928"/>
          </a:xfrm>
          <a:prstGeom prst="rect">
            <a:avLst/>
          </a:prstGeom>
        </p:spPr>
      </p:pic>
    </p:spTree>
    <p:extLst>
      <p:ext uri="{BB962C8B-B14F-4D97-AF65-F5344CB8AC3E}">
        <p14:creationId xmlns:p14="http://schemas.microsoft.com/office/powerpoint/2010/main" val="320918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D56F4A-2466-4824-A359-3E75AB983A73}"/>
              </a:ext>
            </a:extLst>
          </p:cNvPr>
          <p:cNvSpPr/>
          <p:nvPr/>
        </p:nvSpPr>
        <p:spPr>
          <a:xfrm>
            <a:off x="2280390" y="225643"/>
            <a:ext cx="1738809" cy="400110"/>
          </a:xfrm>
          <a:prstGeom prst="rect">
            <a:avLst/>
          </a:prstGeom>
        </p:spPr>
        <p:txBody>
          <a:bodyPr wrap="none">
            <a:spAutoFit/>
          </a:bodyPr>
          <a:lstStyle/>
          <a:p>
            <a:r>
              <a:rPr lang="en-US" sz="2000" b="1" dirty="0">
                <a:latin typeface="ADAM.CG PRO" pitchFamily="50" charset="0"/>
                <a:ea typeface="Calibri" panose="020F0502020204030204" pitchFamily="34" charset="0"/>
              </a:rPr>
              <a:t>procedure</a:t>
            </a:r>
            <a:endParaRPr lang="en-US" sz="2000" dirty="0">
              <a:latin typeface="ADAM.CG PRO" pitchFamily="50" charset="0"/>
            </a:endParaRPr>
          </a:p>
        </p:txBody>
      </p:sp>
      <p:sp>
        <p:nvSpPr>
          <p:cNvPr id="34" name="Text Box 81">
            <a:extLst>
              <a:ext uri="{FF2B5EF4-FFF2-40B4-BE49-F238E27FC236}">
                <a16:creationId xmlns:a16="http://schemas.microsoft.com/office/drawing/2014/main" id="{75A9F4A5-8698-40B8-A2BF-F92231779B7E}"/>
              </a:ext>
            </a:extLst>
          </p:cNvPr>
          <p:cNvSpPr txBox="1"/>
          <p:nvPr/>
        </p:nvSpPr>
        <p:spPr>
          <a:xfrm>
            <a:off x="6833301" y="2073346"/>
            <a:ext cx="1264722" cy="28462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Microscope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83">
            <a:extLst>
              <a:ext uri="{FF2B5EF4-FFF2-40B4-BE49-F238E27FC236}">
                <a16:creationId xmlns:a16="http://schemas.microsoft.com/office/drawing/2014/main" id="{A29091C4-01F7-4DE7-BC0A-4C6F8C82A280}"/>
              </a:ext>
            </a:extLst>
          </p:cNvPr>
          <p:cNvSpPr txBox="1"/>
          <p:nvPr/>
        </p:nvSpPr>
        <p:spPr>
          <a:xfrm>
            <a:off x="7481770" y="934116"/>
            <a:ext cx="656748" cy="236728"/>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Camera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AFC69BE1-FF56-4468-A2C5-ABE886504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499" y="32276"/>
            <a:ext cx="4779500" cy="2387278"/>
          </a:xfrm>
          <a:prstGeom prst="rect">
            <a:avLst/>
          </a:prstGeom>
        </p:spPr>
      </p:pic>
      <p:sp>
        <p:nvSpPr>
          <p:cNvPr id="32" name="Rectangle 31">
            <a:extLst>
              <a:ext uri="{FF2B5EF4-FFF2-40B4-BE49-F238E27FC236}">
                <a16:creationId xmlns:a16="http://schemas.microsoft.com/office/drawing/2014/main" id="{F8CE90CE-FEB2-4301-BCAC-1434FE606F4E}"/>
              </a:ext>
            </a:extLst>
          </p:cNvPr>
          <p:cNvSpPr/>
          <p:nvPr/>
        </p:nvSpPr>
        <p:spPr>
          <a:xfrm>
            <a:off x="8003124" y="957796"/>
            <a:ext cx="214085" cy="1853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3" name="Oval 32">
            <a:extLst>
              <a:ext uri="{FF2B5EF4-FFF2-40B4-BE49-F238E27FC236}">
                <a16:creationId xmlns:a16="http://schemas.microsoft.com/office/drawing/2014/main" id="{5E3B9E39-23C2-4742-A2BA-8D54D39A3DC2}"/>
              </a:ext>
            </a:extLst>
          </p:cNvPr>
          <p:cNvSpPr/>
          <p:nvPr/>
        </p:nvSpPr>
        <p:spPr>
          <a:xfrm>
            <a:off x="8030716" y="920671"/>
            <a:ext cx="168629" cy="37125"/>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6" name="Text Box 84">
            <a:extLst>
              <a:ext uri="{FF2B5EF4-FFF2-40B4-BE49-F238E27FC236}">
                <a16:creationId xmlns:a16="http://schemas.microsoft.com/office/drawing/2014/main" id="{355A41D9-71B1-4047-83E7-DEC4F3FE306D}"/>
              </a:ext>
            </a:extLst>
          </p:cNvPr>
          <p:cNvSpPr txBox="1"/>
          <p:nvPr/>
        </p:nvSpPr>
        <p:spPr>
          <a:xfrm>
            <a:off x="9551663" y="2031138"/>
            <a:ext cx="1200426" cy="133598"/>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Computer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Box 41">
            <a:extLst>
              <a:ext uri="{FF2B5EF4-FFF2-40B4-BE49-F238E27FC236}">
                <a16:creationId xmlns:a16="http://schemas.microsoft.com/office/drawing/2014/main" id="{C4B1629D-92C5-49F3-A6A5-A8040E9B0A42}"/>
              </a:ext>
            </a:extLst>
          </p:cNvPr>
          <p:cNvSpPr txBox="1"/>
          <p:nvPr/>
        </p:nvSpPr>
        <p:spPr>
          <a:xfrm>
            <a:off x="668079" y="2624451"/>
            <a:ext cx="2432929" cy="646331"/>
          </a:xfrm>
          <a:prstGeom prst="rect">
            <a:avLst/>
          </a:prstGeom>
          <a:solidFill>
            <a:schemeClr val="bg2">
              <a:lumMod val="90000"/>
            </a:schemeClr>
          </a:solidFill>
        </p:spPr>
        <p:txBody>
          <a:bodyPr wrap="square" rtlCol="0">
            <a:spAutoFit/>
          </a:bodyPr>
          <a:lstStyle/>
          <a:p>
            <a:pPr algn="ctr"/>
            <a:r>
              <a:rPr lang="en-US" b="1" dirty="0">
                <a:latin typeface="Titillium" panose="00000500000000000000" pitchFamily="50" charset="0"/>
              </a:rPr>
              <a:t>Pre-track: </a:t>
            </a:r>
          </a:p>
          <a:p>
            <a:pPr algn="ctr"/>
            <a:r>
              <a:rPr lang="en-US" dirty="0">
                <a:latin typeface="Titillium" panose="00000500000000000000" pitchFamily="50" charset="0"/>
              </a:rPr>
              <a:t>Image Acquisition</a:t>
            </a:r>
            <a:endParaRPr lang="en-US" sz="1600" dirty="0">
              <a:latin typeface="Titillium" panose="00000500000000000000" pitchFamily="50" charset="0"/>
            </a:endParaRPr>
          </a:p>
        </p:txBody>
      </p:sp>
      <p:sp>
        <p:nvSpPr>
          <p:cNvPr id="46" name="TextBox 45">
            <a:extLst>
              <a:ext uri="{FF2B5EF4-FFF2-40B4-BE49-F238E27FC236}">
                <a16:creationId xmlns:a16="http://schemas.microsoft.com/office/drawing/2014/main" id="{36847625-94A8-4F06-874E-66197F37063B}"/>
              </a:ext>
            </a:extLst>
          </p:cNvPr>
          <p:cNvSpPr txBox="1"/>
          <p:nvPr/>
        </p:nvSpPr>
        <p:spPr>
          <a:xfrm>
            <a:off x="4345161" y="2507068"/>
            <a:ext cx="3079935" cy="923330"/>
          </a:xfrm>
          <a:prstGeom prst="rect">
            <a:avLst/>
          </a:prstGeom>
          <a:solidFill>
            <a:schemeClr val="bg2">
              <a:lumMod val="90000"/>
            </a:schemeClr>
          </a:solidFill>
        </p:spPr>
        <p:txBody>
          <a:bodyPr wrap="square" rtlCol="0">
            <a:spAutoFit/>
          </a:bodyPr>
          <a:lstStyle/>
          <a:p>
            <a:pPr algn="ctr"/>
            <a:r>
              <a:rPr lang="en-US" b="1" dirty="0">
                <a:latin typeface="Titillium" panose="00000500000000000000" pitchFamily="50" charset="0"/>
              </a:rPr>
              <a:t>Track: </a:t>
            </a:r>
          </a:p>
          <a:p>
            <a:pPr algn="ctr"/>
            <a:r>
              <a:rPr lang="en-US" dirty="0">
                <a:latin typeface="Titillium" panose="00000500000000000000" pitchFamily="50" charset="0"/>
              </a:rPr>
              <a:t>Particle Identification and Particle tracking</a:t>
            </a:r>
            <a:endParaRPr lang="en-US" sz="1400" dirty="0">
              <a:latin typeface="Titillium" panose="00000500000000000000" pitchFamily="50" charset="0"/>
            </a:endParaRPr>
          </a:p>
        </p:txBody>
      </p:sp>
      <p:sp>
        <p:nvSpPr>
          <p:cNvPr id="48" name="TextBox 47">
            <a:extLst>
              <a:ext uri="{FF2B5EF4-FFF2-40B4-BE49-F238E27FC236}">
                <a16:creationId xmlns:a16="http://schemas.microsoft.com/office/drawing/2014/main" id="{8CACB203-03F4-492A-93F8-38C1B369E30F}"/>
              </a:ext>
            </a:extLst>
          </p:cNvPr>
          <p:cNvSpPr txBox="1"/>
          <p:nvPr/>
        </p:nvSpPr>
        <p:spPr>
          <a:xfrm>
            <a:off x="8669249" y="2538893"/>
            <a:ext cx="2871974" cy="923330"/>
          </a:xfrm>
          <a:prstGeom prst="rect">
            <a:avLst/>
          </a:prstGeom>
          <a:solidFill>
            <a:schemeClr val="bg2">
              <a:lumMod val="90000"/>
            </a:schemeClr>
          </a:solidFill>
        </p:spPr>
        <p:txBody>
          <a:bodyPr wrap="square" rtlCol="0">
            <a:spAutoFit/>
          </a:bodyPr>
          <a:lstStyle/>
          <a:p>
            <a:pPr algn="ctr"/>
            <a:r>
              <a:rPr lang="en-US" b="1" dirty="0">
                <a:latin typeface="Titillium" panose="00000500000000000000" pitchFamily="50" charset="0"/>
              </a:rPr>
              <a:t>Post – Track: </a:t>
            </a:r>
          </a:p>
          <a:p>
            <a:pPr algn="ctr"/>
            <a:r>
              <a:rPr lang="en-US" dirty="0">
                <a:latin typeface="Titillium" panose="00000500000000000000" pitchFamily="50" charset="0"/>
              </a:rPr>
              <a:t>Calculation of Complex shear modulus in IDL</a:t>
            </a:r>
          </a:p>
        </p:txBody>
      </p:sp>
      <p:sp>
        <p:nvSpPr>
          <p:cNvPr id="29" name="Rectangle 28">
            <a:extLst>
              <a:ext uri="{FF2B5EF4-FFF2-40B4-BE49-F238E27FC236}">
                <a16:creationId xmlns:a16="http://schemas.microsoft.com/office/drawing/2014/main" id="{2129B770-6335-4C0B-B30C-C8FE53A8516B}"/>
              </a:ext>
            </a:extLst>
          </p:cNvPr>
          <p:cNvSpPr/>
          <p:nvPr/>
        </p:nvSpPr>
        <p:spPr>
          <a:xfrm>
            <a:off x="8110166" y="2199291"/>
            <a:ext cx="4848927" cy="276999"/>
          </a:xfrm>
          <a:prstGeom prst="rect">
            <a:avLst/>
          </a:prstGeom>
        </p:spPr>
        <p:txBody>
          <a:bodyPr wrap="square">
            <a:spAutoFit/>
          </a:bodyPr>
          <a:lstStyle/>
          <a:p>
            <a:r>
              <a:rPr lang="en-US" sz="1200" dirty="0">
                <a:latin typeface="Arial" panose="020B0604020202020204" pitchFamily="34" charset="0"/>
                <a:cs typeface="Arial" panose="020B0604020202020204" pitchFamily="34" charset="0"/>
              </a:rPr>
              <a:t>Figure 19: Experimental Set-up of Video Microscopy</a:t>
            </a:r>
          </a:p>
        </p:txBody>
      </p:sp>
      <p:sp>
        <p:nvSpPr>
          <p:cNvPr id="37" name="Rectangle 36">
            <a:extLst>
              <a:ext uri="{FF2B5EF4-FFF2-40B4-BE49-F238E27FC236}">
                <a16:creationId xmlns:a16="http://schemas.microsoft.com/office/drawing/2014/main" id="{7DB41574-60CE-4DDE-BBC1-2EB306DBFCDB}"/>
              </a:ext>
            </a:extLst>
          </p:cNvPr>
          <p:cNvSpPr/>
          <p:nvPr/>
        </p:nvSpPr>
        <p:spPr>
          <a:xfrm>
            <a:off x="369385" y="389395"/>
            <a:ext cx="2040483" cy="313932"/>
          </a:xfrm>
          <a:prstGeom prst="rect">
            <a:avLst/>
          </a:prstGeom>
        </p:spPr>
        <p:txBody>
          <a:bodyPr wrap="square">
            <a:spAutoFit/>
          </a:bodyPr>
          <a:lstStyle/>
          <a:p>
            <a:pPr algn="ctr">
              <a:lnSpc>
                <a:spcPct val="80000"/>
              </a:lnSpc>
            </a:pPr>
            <a:r>
              <a:rPr lang="en-US" b="1" spc="200" dirty="0">
                <a:solidFill>
                  <a:schemeClr val="tx1">
                    <a:lumMod val="50000"/>
                    <a:lumOff val="50000"/>
                  </a:schemeClr>
                </a:solidFill>
                <a:latin typeface="Titillium" charset="0"/>
                <a:ea typeface="Titillium" charset="0"/>
                <a:cs typeface="Titillium" charset="0"/>
              </a:rPr>
              <a:t>METHODOLOGY</a:t>
            </a:r>
          </a:p>
        </p:txBody>
      </p:sp>
      <p:sp>
        <p:nvSpPr>
          <p:cNvPr id="2" name="Slide Number Placeholder 1">
            <a:extLst>
              <a:ext uri="{FF2B5EF4-FFF2-40B4-BE49-F238E27FC236}">
                <a16:creationId xmlns:a16="http://schemas.microsoft.com/office/drawing/2014/main" id="{37CC2DBC-50DF-4129-BE5A-38BD2A5F49D6}"/>
              </a:ext>
            </a:extLst>
          </p:cNvPr>
          <p:cNvSpPr>
            <a:spLocks noGrp="1"/>
          </p:cNvSpPr>
          <p:nvPr>
            <p:ph type="sldNum" sz="quarter" idx="12"/>
          </p:nvPr>
        </p:nvSpPr>
        <p:spPr/>
        <p:txBody>
          <a:bodyPr/>
          <a:lstStyle/>
          <a:p>
            <a:fld id="{FD38A122-9D37-40E4-A343-0621AE7B5863}" type="slidenum">
              <a:rPr lang="en-US" smtClean="0"/>
              <a:t>23</a:t>
            </a:fld>
            <a:endParaRPr lang="en-US" dirty="0"/>
          </a:p>
        </p:txBody>
      </p:sp>
      <p:sp>
        <p:nvSpPr>
          <p:cNvPr id="47" name="Right Arrow 2">
            <a:extLst>
              <a:ext uri="{FF2B5EF4-FFF2-40B4-BE49-F238E27FC236}">
                <a16:creationId xmlns:a16="http://schemas.microsoft.com/office/drawing/2014/main" id="{F96AE21E-3116-4F73-8653-455315AC2BF0}"/>
              </a:ext>
            </a:extLst>
          </p:cNvPr>
          <p:cNvSpPr/>
          <p:nvPr/>
        </p:nvSpPr>
        <p:spPr bwMode="auto">
          <a:xfrm>
            <a:off x="3387486" y="2644445"/>
            <a:ext cx="892159" cy="45645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20000"/>
              </a:spcBef>
              <a:spcAft>
                <a:spcPts val="0"/>
              </a:spcAft>
              <a:buClr>
                <a:schemeClr val="accent2"/>
              </a:buClr>
              <a:buSzPct val="60000"/>
              <a:buFont typeface="Wingdings" panose="05000000000000000000" pitchFamily="2" charset="2"/>
              <a:buChar char="q"/>
              <a:defRPr/>
            </a:pPr>
            <a:endParaRPr lang="en-PH"/>
          </a:p>
        </p:txBody>
      </p:sp>
      <p:pic>
        <p:nvPicPr>
          <p:cNvPr id="25" name="Picture 24">
            <a:extLst>
              <a:ext uri="{FF2B5EF4-FFF2-40B4-BE49-F238E27FC236}">
                <a16:creationId xmlns:a16="http://schemas.microsoft.com/office/drawing/2014/main" id="{5C478B67-B16C-4111-B4C5-D88B29755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519" y="3430398"/>
            <a:ext cx="3713751" cy="3030318"/>
          </a:xfrm>
          <a:prstGeom prst="rect">
            <a:avLst/>
          </a:prstGeom>
        </p:spPr>
      </p:pic>
      <p:sp>
        <p:nvSpPr>
          <p:cNvPr id="30" name="Rectangle 29">
            <a:extLst>
              <a:ext uri="{FF2B5EF4-FFF2-40B4-BE49-F238E27FC236}">
                <a16:creationId xmlns:a16="http://schemas.microsoft.com/office/drawing/2014/main" id="{F0D092BF-97E5-4E5D-942D-69F0D7D6F799}"/>
              </a:ext>
            </a:extLst>
          </p:cNvPr>
          <p:cNvSpPr/>
          <p:nvPr/>
        </p:nvSpPr>
        <p:spPr>
          <a:xfrm>
            <a:off x="610108" y="6429124"/>
            <a:ext cx="2703967"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Figure 20: Fibrin Gel with cells</a:t>
            </a:r>
          </a:p>
        </p:txBody>
      </p:sp>
      <p:pic>
        <p:nvPicPr>
          <p:cNvPr id="31" name="Picture 2" descr="Machine generated alternative text:&#10;RyTrack: Gui Tracking System Based on Track.Pro &#10;Image Directory i Oesktop\beads in watar\ThaI 3 1 &#10;Image Processing &#10;bandpass I &#10;bandpass 2 &#10;r Invert Image &#10;P article dentification &#10;Particle Radius &#10;Particle Spacing &#10;Mass Cut &#10;Radius of Gyration &#10;r field &#10;Tracking Parameters &#10;Maximum Displacement &#10;400 &#10;200 &#10;400 &#10;200 &#10;No features nould be retained &#10;19 elements retained &#10;200 &#10;200 &#10;300 &#10;300 &#10;430 &#10;430 &#10;500 &#10;500 &#10;600 &#10;600 &#10;Decrease radius of gyration valua Keeping all features ">
            <a:extLst>
              <a:ext uri="{FF2B5EF4-FFF2-40B4-BE49-F238E27FC236}">
                <a16:creationId xmlns:a16="http://schemas.microsoft.com/office/drawing/2014/main" id="{48694C2B-70CE-441B-9F37-26CE51C6A3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438" y="3430398"/>
            <a:ext cx="3912643" cy="3024604"/>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7D8A2E26-6EE1-4FAF-9732-CDA44ADBFA98}"/>
              </a:ext>
            </a:extLst>
          </p:cNvPr>
          <p:cNvSpPr/>
          <p:nvPr/>
        </p:nvSpPr>
        <p:spPr>
          <a:xfrm>
            <a:off x="4566427" y="6429125"/>
            <a:ext cx="2637402"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Figure 21: </a:t>
            </a:r>
            <a:r>
              <a:rPr lang="en-US" sz="1400" dirty="0" err="1">
                <a:latin typeface="Arial" panose="020B0604020202020204" pitchFamily="34" charset="0"/>
                <a:cs typeface="Arial" panose="020B0604020202020204" pitchFamily="34" charset="0"/>
              </a:rPr>
              <a:t>Rytrack</a:t>
            </a:r>
            <a:r>
              <a:rPr lang="en-US" sz="1400" dirty="0">
                <a:latin typeface="Arial" panose="020B0604020202020204" pitchFamily="34" charset="0"/>
                <a:cs typeface="Arial" panose="020B0604020202020204" pitchFamily="34" charset="0"/>
              </a:rPr>
              <a:t> Program</a:t>
            </a:r>
          </a:p>
        </p:txBody>
      </p:sp>
      <p:sp>
        <p:nvSpPr>
          <p:cNvPr id="39" name="Right Arrow 2">
            <a:extLst>
              <a:ext uri="{FF2B5EF4-FFF2-40B4-BE49-F238E27FC236}">
                <a16:creationId xmlns:a16="http://schemas.microsoft.com/office/drawing/2014/main" id="{1DF46ADF-4E2D-4AFC-94E4-727A0C393A26}"/>
              </a:ext>
            </a:extLst>
          </p:cNvPr>
          <p:cNvSpPr/>
          <p:nvPr/>
        </p:nvSpPr>
        <p:spPr bwMode="auto">
          <a:xfrm>
            <a:off x="7694039" y="2711762"/>
            <a:ext cx="892159" cy="45645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20000"/>
              </a:spcBef>
              <a:spcAft>
                <a:spcPts val="0"/>
              </a:spcAft>
              <a:buClr>
                <a:schemeClr val="accent2"/>
              </a:buClr>
              <a:buSzPct val="60000"/>
              <a:buFont typeface="Wingdings" panose="05000000000000000000" pitchFamily="2" charset="2"/>
              <a:buChar char="q"/>
              <a:defRPr/>
            </a:pPr>
            <a:endParaRPr lang="en-PH"/>
          </a:p>
        </p:txBody>
      </p:sp>
      <p:pic>
        <p:nvPicPr>
          <p:cNvPr id="3" name="Picture 2">
            <a:extLst>
              <a:ext uri="{FF2B5EF4-FFF2-40B4-BE49-F238E27FC236}">
                <a16:creationId xmlns:a16="http://schemas.microsoft.com/office/drawing/2014/main" id="{5814FCB4-478A-478C-9552-6FCD6EF12598}"/>
              </a:ext>
            </a:extLst>
          </p:cNvPr>
          <p:cNvPicPr>
            <a:picLocks noChangeAspect="1"/>
          </p:cNvPicPr>
          <p:nvPr/>
        </p:nvPicPr>
        <p:blipFill rotWithShape="1">
          <a:blip r:embed="rId6"/>
          <a:srcRect t="7414"/>
          <a:stretch/>
        </p:blipFill>
        <p:spPr>
          <a:xfrm>
            <a:off x="7964672" y="3475799"/>
            <a:ext cx="3963348" cy="2979203"/>
          </a:xfrm>
          <a:prstGeom prst="rect">
            <a:avLst/>
          </a:prstGeom>
        </p:spPr>
      </p:pic>
      <p:sp>
        <p:nvSpPr>
          <p:cNvPr id="49" name="Rectangle 48">
            <a:extLst>
              <a:ext uri="{FF2B5EF4-FFF2-40B4-BE49-F238E27FC236}">
                <a16:creationId xmlns:a16="http://schemas.microsoft.com/office/drawing/2014/main" id="{6B9A2AD6-CF65-4F80-A663-F3445755D727}"/>
              </a:ext>
            </a:extLst>
          </p:cNvPr>
          <p:cNvSpPr/>
          <p:nvPr/>
        </p:nvSpPr>
        <p:spPr>
          <a:xfrm>
            <a:off x="8675407" y="6385023"/>
            <a:ext cx="2637402"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Figure 22: IDL Program</a:t>
            </a:r>
          </a:p>
        </p:txBody>
      </p:sp>
    </p:spTree>
    <p:extLst>
      <p:ext uri="{BB962C8B-B14F-4D97-AF65-F5344CB8AC3E}">
        <p14:creationId xmlns:p14="http://schemas.microsoft.com/office/powerpoint/2010/main" val="391734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6" grpId="0" animBg="1"/>
      <p:bldP spid="48" grpId="0" animBg="1"/>
      <p:bldP spid="29" grpId="0"/>
      <p:bldP spid="47" grpId="0" animBg="1"/>
      <p:bldP spid="30" grpId="0"/>
      <p:bldP spid="38" grpId="0"/>
      <p:bldP spid="39" grpId="0" animBg="1"/>
      <p:bldP spid="4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8A9CED-C39B-4328-972A-638E76C093D9}"/>
              </a:ext>
            </a:extLst>
          </p:cNvPr>
          <p:cNvSpPr txBox="1">
            <a:spLocks/>
          </p:cNvSpPr>
          <p:nvPr/>
        </p:nvSpPr>
        <p:spPr>
          <a:xfrm>
            <a:off x="647826" y="702365"/>
            <a:ext cx="2553360" cy="65066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DAM.CG PRO" pitchFamily="50" charset="0"/>
              </a:rPr>
              <a:t>Outline:</a:t>
            </a:r>
          </a:p>
        </p:txBody>
      </p:sp>
      <p:sp>
        <p:nvSpPr>
          <p:cNvPr id="5" name="TextBox 4">
            <a:extLst>
              <a:ext uri="{FF2B5EF4-FFF2-40B4-BE49-F238E27FC236}">
                <a16:creationId xmlns:a16="http://schemas.microsoft.com/office/drawing/2014/main" id="{EA34283A-329D-4F49-9568-173259CFDD39}"/>
              </a:ext>
            </a:extLst>
          </p:cNvPr>
          <p:cNvSpPr txBox="1"/>
          <p:nvPr/>
        </p:nvSpPr>
        <p:spPr>
          <a:xfrm>
            <a:off x="2045828" y="3839958"/>
            <a:ext cx="1686360" cy="200439"/>
          </a:xfrm>
          <a:prstGeom prst="rect">
            <a:avLst/>
          </a:prstGeom>
          <a:noFill/>
        </p:spPr>
        <p:txBody>
          <a:bodyPr wrap="none" lIns="0" tIns="0" rIns="0" bIns="0" rtlCol="0">
            <a:spAutoFit/>
          </a:bodyPr>
          <a:lstStyle/>
          <a:p>
            <a:pPr algn="ctr">
              <a:lnSpc>
                <a:spcPct val="80000"/>
              </a:lnSpc>
            </a:pPr>
            <a:r>
              <a:rPr lang="en-US" sz="1600" b="1" spc="200" dirty="0">
                <a:latin typeface="Titillium" charset="0"/>
                <a:ea typeface="Titillium" charset="0"/>
                <a:cs typeface="Titillium" charset="0"/>
              </a:rPr>
              <a:t>INTRODUCTION</a:t>
            </a:r>
          </a:p>
        </p:txBody>
      </p:sp>
      <p:sp>
        <p:nvSpPr>
          <p:cNvPr id="6" name="TextBox 5">
            <a:extLst>
              <a:ext uri="{FF2B5EF4-FFF2-40B4-BE49-F238E27FC236}">
                <a16:creationId xmlns:a16="http://schemas.microsoft.com/office/drawing/2014/main" id="{EDC6F365-4D80-40B5-9CAD-A7FD1ADC703D}"/>
              </a:ext>
            </a:extLst>
          </p:cNvPr>
          <p:cNvSpPr txBox="1"/>
          <p:nvPr/>
        </p:nvSpPr>
        <p:spPr>
          <a:xfrm>
            <a:off x="4634915" y="3839958"/>
            <a:ext cx="882165" cy="200439"/>
          </a:xfrm>
          <a:prstGeom prst="rect">
            <a:avLst/>
          </a:prstGeom>
          <a:noFill/>
        </p:spPr>
        <p:txBody>
          <a:bodyPr wrap="none" lIns="0" tIns="0" rIns="0" bIns="0" rtlCol="0">
            <a:spAutoFit/>
          </a:bodyPr>
          <a:lstStyle/>
          <a:p>
            <a:pPr algn="ctr">
              <a:lnSpc>
                <a:spcPct val="80000"/>
              </a:lnSpc>
            </a:pPr>
            <a:r>
              <a:rPr lang="en-US" sz="1600" b="1" spc="200" dirty="0">
                <a:latin typeface="Titillium" charset="0"/>
                <a:ea typeface="Titillium" charset="0"/>
                <a:cs typeface="Titillium" charset="0"/>
              </a:rPr>
              <a:t>THEORY</a:t>
            </a:r>
          </a:p>
        </p:txBody>
      </p:sp>
      <p:sp>
        <p:nvSpPr>
          <p:cNvPr id="7" name="TextBox 6">
            <a:extLst>
              <a:ext uri="{FF2B5EF4-FFF2-40B4-BE49-F238E27FC236}">
                <a16:creationId xmlns:a16="http://schemas.microsoft.com/office/drawing/2014/main" id="{43CA6CD5-FB6F-470C-A7E1-A238017FE5D5}"/>
              </a:ext>
            </a:extLst>
          </p:cNvPr>
          <p:cNvSpPr txBox="1"/>
          <p:nvPr/>
        </p:nvSpPr>
        <p:spPr>
          <a:xfrm>
            <a:off x="6419926" y="3839958"/>
            <a:ext cx="1682255" cy="200439"/>
          </a:xfrm>
          <a:prstGeom prst="rect">
            <a:avLst/>
          </a:prstGeom>
          <a:noFill/>
        </p:spPr>
        <p:txBody>
          <a:bodyPr wrap="none" lIns="0" tIns="0" rIns="0" bIns="0" rtlCol="0">
            <a:spAutoFit/>
          </a:bodyPr>
          <a:lstStyle/>
          <a:p>
            <a:pPr algn="ctr">
              <a:lnSpc>
                <a:spcPct val="80000"/>
              </a:lnSpc>
            </a:pPr>
            <a:r>
              <a:rPr lang="en-US" sz="1600" b="1" spc="200" dirty="0">
                <a:latin typeface="Titillium" charset="0"/>
                <a:ea typeface="Titillium" charset="0"/>
                <a:cs typeface="Titillium" charset="0"/>
              </a:rPr>
              <a:t>METHODOLOGY</a:t>
            </a:r>
          </a:p>
        </p:txBody>
      </p:sp>
      <p:sp>
        <p:nvSpPr>
          <p:cNvPr id="8" name="TextBox 7">
            <a:extLst>
              <a:ext uri="{FF2B5EF4-FFF2-40B4-BE49-F238E27FC236}">
                <a16:creationId xmlns:a16="http://schemas.microsoft.com/office/drawing/2014/main" id="{578C5DED-B310-43BF-9C2C-02CC77E50CCC}"/>
              </a:ext>
            </a:extLst>
          </p:cNvPr>
          <p:cNvSpPr txBox="1"/>
          <p:nvPr/>
        </p:nvSpPr>
        <p:spPr>
          <a:xfrm>
            <a:off x="8826458" y="3827814"/>
            <a:ext cx="1355949" cy="300660"/>
          </a:xfrm>
          <a:prstGeom prst="rect">
            <a:avLst/>
          </a:prstGeom>
          <a:noFill/>
        </p:spPr>
        <p:txBody>
          <a:bodyPr wrap="none" lIns="0" tIns="0" rIns="0" bIns="0" rtlCol="0">
            <a:spAutoFit/>
          </a:bodyPr>
          <a:lstStyle/>
          <a:p>
            <a:pPr algn="ctr">
              <a:lnSpc>
                <a:spcPct val="80000"/>
              </a:lnSpc>
            </a:pPr>
            <a:r>
              <a:rPr lang="en-US" sz="2400" b="1" spc="200" dirty="0">
                <a:solidFill>
                  <a:srgbClr val="FF0000"/>
                </a:solidFill>
                <a:latin typeface="Titillium" charset="0"/>
                <a:ea typeface="Titillium" charset="0"/>
                <a:cs typeface="Titillium" charset="0"/>
              </a:rPr>
              <a:t>RESULTS</a:t>
            </a:r>
          </a:p>
        </p:txBody>
      </p:sp>
      <p:sp>
        <p:nvSpPr>
          <p:cNvPr id="10" name="Oval 9">
            <a:extLst>
              <a:ext uri="{FF2B5EF4-FFF2-40B4-BE49-F238E27FC236}">
                <a16:creationId xmlns:a16="http://schemas.microsoft.com/office/drawing/2014/main" id="{CBADB21F-DFC8-4E39-8B73-719D98EF1EDD}"/>
              </a:ext>
            </a:extLst>
          </p:cNvPr>
          <p:cNvSpPr/>
          <p:nvPr/>
        </p:nvSpPr>
        <p:spPr>
          <a:xfrm>
            <a:off x="4879294" y="4304134"/>
            <a:ext cx="393405" cy="393405"/>
          </a:xfrm>
          <a:prstGeom prst="ellipse">
            <a:avLst/>
          </a:prstGeom>
          <a:noFill/>
          <a:ln w="6350">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tx1">
                    <a:alpha val="40000"/>
                  </a:schemeClr>
                </a:solidFill>
                <a:latin typeface="Titillium" charset="0"/>
                <a:ea typeface="Titillium" charset="0"/>
                <a:cs typeface="Titillium" charset="0"/>
              </a:rPr>
              <a:t>2</a:t>
            </a:r>
          </a:p>
        </p:txBody>
      </p:sp>
      <p:sp>
        <p:nvSpPr>
          <p:cNvPr id="11" name="Oval 10">
            <a:extLst>
              <a:ext uri="{FF2B5EF4-FFF2-40B4-BE49-F238E27FC236}">
                <a16:creationId xmlns:a16="http://schemas.microsoft.com/office/drawing/2014/main" id="{A0F6ECB2-136B-4E0C-80E2-8FD66B81B906}"/>
              </a:ext>
            </a:extLst>
          </p:cNvPr>
          <p:cNvSpPr/>
          <p:nvPr/>
        </p:nvSpPr>
        <p:spPr>
          <a:xfrm>
            <a:off x="7064349" y="4304134"/>
            <a:ext cx="393405" cy="393405"/>
          </a:xfrm>
          <a:prstGeom prst="ellipse">
            <a:avLst/>
          </a:prstGeom>
          <a:noFill/>
          <a:ln w="6350">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tx1">
                    <a:alpha val="40000"/>
                  </a:schemeClr>
                </a:solidFill>
                <a:latin typeface="Titillium" charset="0"/>
                <a:ea typeface="Titillium" charset="0"/>
                <a:cs typeface="Titillium" charset="0"/>
              </a:rPr>
              <a:t>3</a:t>
            </a:r>
          </a:p>
        </p:txBody>
      </p:sp>
      <p:cxnSp>
        <p:nvCxnSpPr>
          <p:cNvPr id="13" name="Straight Connector 12">
            <a:extLst>
              <a:ext uri="{FF2B5EF4-FFF2-40B4-BE49-F238E27FC236}">
                <a16:creationId xmlns:a16="http://schemas.microsoft.com/office/drawing/2014/main" id="{57FA7826-E952-4A6E-9906-8B0C6C71950E}"/>
              </a:ext>
            </a:extLst>
          </p:cNvPr>
          <p:cNvCxnSpPr/>
          <p:nvPr/>
        </p:nvCxnSpPr>
        <p:spPr>
          <a:xfrm>
            <a:off x="3138873" y="4506027"/>
            <a:ext cx="1669312" cy="0"/>
          </a:xfrm>
          <a:prstGeom prst="line">
            <a:avLst/>
          </a:prstGeom>
          <a:ln w="9525">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277852-B49F-428D-8DDA-57D99F516159}"/>
              </a:ext>
            </a:extLst>
          </p:cNvPr>
          <p:cNvCxnSpPr/>
          <p:nvPr/>
        </p:nvCxnSpPr>
        <p:spPr>
          <a:xfrm>
            <a:off x="5323238" y="4506027"/>
            <a:ext cx="1669312" cy="0"/>
          </a:xfrm>
          <a:prstGeom prst="line">
            <a:avLst/>
          </a:prstGeom>
          <a:ln>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7E553C1-0FD8-470B-B22A-BA7A74A05467}"/>
              </a:ext>
            </a:extLst>
          </p:cNvPr>
          <p:cNvCxnSpPr/>
          <p:nvPr/>
        </p:nvCxnSpPr>
        <p:spPr>
          <a:xfrm>
            <a:off x="7505662" y="4500836"/>
            <a:ext cx="1669312" cy="0"/>
          </a:xfrm>
          <a:prstGeom prst="line">
            <a:avLst/>
          </a:prstGeom>
          <a:ln>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009D10B2-F85D-4A32-A347-579F10EBAB6D}"/>
              </a:ext>
            </a:extLst>
          </p:cNvPr>
          <p:cNvPicPr>
            <a:picLocks noChangeAspect="1"/>
          </p:cNvPicPr>
          <p:nvPr/>
        </p:nvPicPr>
        <p:blipFill>
          <a:blip r:embed="rId2"/>
          <a:stretch>
            <a:fillRect/>
          </a:stretch>
        </p:blipFill>
        <p:spPr>
          <a:xfrm>
            <a:off x="2630069" y="2993765"/>
            <a:ext cx="731347" cy="731347"/>
          </a:xfrm>
          <a:prstGeom prst="rect">
            <a:avLst/>
          </a:prstGeom>
        </p:spPr>
      </p:pic>
      <p:grpSp>
        <p:nvGrpSpPr>
          <p:cNvPr id="17" name="Group 16">
            <a:extLst>
              <a:ext uri="{FF2B5EF4-FFF2-40B4-BE49-F238E27FC236}">
                <a16:creationId xmlns:a16="http://schemas.microsoft.com/office/drawing/2014/main" id="{B7AFFAC2-6253-4D1A-B964-DD112BA382BD}"/>
              </a:ext>
            </a:extLst>
          </p:cNvPr>
          <p:cNvGrpSpPr/>
          <p:nvPr/>
        </p:nvGrpSpPr>
        <p:grpSpPr>
          <a:xfrm>
            <a:off x="4742778" y="3120062"/>
            <a:ext cx="666435" cy="629834"/>
            <a:chOff x="4831743" y="2086940"/>
            <a:chExt cx="1158239" cy="1094628"/>
          </a:xfrm>
        </p:grpSpPr>
        <p:pic>
          <p:nvPicPr>
            <p:cNvPr id="18" name="Picture 17">
              <a:extLst>
                <a:ext uri="{FF2B5EF4-FFF2-40B4-BE49-F238E27FC236}">
                  <a16:creationId xmlns:a16="http://schemas.microsoft.com/office/drawing/2014/main" id="{AD131BDB-F087-4895-9006-B2AB3297015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7994" t="4930" r="59014" b="60616"/>
            <a:stretch/>
          </p:blipFill>
          <p:spPr>
            <a:xfrm>
              <a:off x="4831743" y="2086940"/>
              <a:ext cx="1158239" cy="1094628"/>
            </a:xfrm>
            <a:prstGeom prst="rect">
              <a:avLst/>
            </a:prstGeom>
          </p:spPr>
        </p:pic>
        <p:sp>
          <p:nvSpPr>
            <p:cNvPr id="19" name="Oval 18">
              <a:extLst>
                <a:ext uri="{FF2B5EF4-FFF2-40B4-BE49-F238E27FC236}">
                  <a16:creationId xmlns:a16="http://schemas.microsoft.com/office/drawing/2014/main" id="{5F7E3443-9A3A-48F5-AA12-4736900BA152}"/>
                </a:ext>
              </a:extLst>
            </p:cNvPr>
            <p:cNvSpPr/>
            <p:nvPr/>
          </p:nvSpPr>
          <p:spPr bwMode="auto">
            <a:xfrm>
              <a:off x="5347207" y="2548557"/>
              <a:ext cx="182925" cy="168216"/>
            </a:xfrm>
            <a:prstGeom prst="ellipse">
              <a:avLst/>
            </a:prstGeom>
            <a:solidFill>
              <a:schemeClr val="tx1">
                <a:lumMod val="95000"/>
                <a:lumOff val="5000"/>
              </a:schemeClr>
            </a:solidFill>
            <a:ln>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a:p>
          </p:txBody>
        </p:sp>
      </p:grpSp>
      <p:pic>
        <p:nvPicPr>
          <p:cNvPr id="22" name="Picture 21">
            <a:extLst>
              <a:ext uri="{FF2B5EF4-FFF2-40B4-BE49-F238E27FC236}">
                <a16:creationId xmlns:a16="http://schemas.microsoft.com/office/drawing/2014/main" id="{544E7580-9DE9-4F4C-8BDF-EF0D582AA52E}"/>
              </a:ext>
            </a:extLst>
          </p:cNvPr>
          <p:cNvPicPr>
            <a:picLocks noChangeAspect="1"/>
          </p:cNvPicPr>
          <p:nvPr/>
        </p:nvPicPr>
        <p:blipFill>
          <a:blip r:embed="rId5"/>
          <a:stretch>
            <a:fillRect/>
          </a:stretch>
        </p:blipFill>
        <p:spPr>
          <a:xfrm>
            <a:off x="9102379" y="2632799"/>
            <a:ext cx="1106866" cy="1106862"/>
          </a:xfrm>
          <a:prstGeom prst="rect">
            <a:avLst/>
          </a:prstGeom>
        </p:spPr>
      </p:pic>
      <p:pic>
        <p:nvPicPr>
          <p:cNvPr id="25" name="Picture 24">
            <a:extLst>
              <a:ext uri="{FF2B5EF4-FFF2-40B4-BE49-F238E27FC236}">
                <a16:creationId xmlns:a16="http://schemas.microsoft.com/office/drawing/2014/main" id="{FA457B52-4DE5-436E-A540-5B0C961751B9}"/>
              </a:ext>
            </a:extLst>
          </p:cNvPr>
          <p:cNvPicPr>
            <a:picLocks noChangeAspect="1"/>
          </p:cNvPicPr>
          <p:nvPr/>
        </p:nvPicPr>
        <p:blipFill rotWithShape="1">
          <a:blip r:embed="rId6"/>
          <a:srcRect l="30638" r="1"/>
          <a:stretch/>
        </p:blipFill>
        <p:spPr>
          <a:xfrm>
            <a:off x="6671949" y="2540213"/>
            <a:ext cx="1492976" cy="1256203"/>
          </a:xfrm>
          <a:prstGeom prst="rect">
            <a:avLst/>
          </a:prstGeom>
        </p:spPr>
      </p:pic>
      <p:sp>
        <p:nvSpPr>
          <p:cNvPr id="28" name="Oval 27">
            <a:extLst>
              <a:ext uri="{FF2B5EF4-FFF2-40B4-BE49-F238E27FC236}">
                <a16:creationId xmlns:a16="http://schemas.microsoft.com/office/drawing/2014/main" id="{8CC6F2D2-CACF-4D8F-8C02-DD5CF24151D3}"/>
              </a:ext>
            </a:extLst>
          </p:cNvPr>
          <p:cNvSpPr/>
          <p:nvPr/>
        </p:nvSpPr>
        <p:spPr>
          <a:xfrm>
            <a:off x="2683390" y="4312482"/>
            <a:ext cx="393405" cy="393405"/>
          </a:xfrm>
          <a:prstGeom prst="ellipse">
            <a:avLst/>
          </a:prstGeom>
          <a:noFill/>
          <a:ln w="12700">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alpha val="40000"/>
                  </a:schemeClr>
                </a:solidFill>
                <a:latin typeface="Titillium" charset="0"/>
                <a:ea typeface="Titillium" charset="0"/>
                <a:cs typeface="Titillium" charset="0"/>
              </a:rPr>
              <a:t>1</a:t>
            </a:r>
          </a:p>
        </p:txBody>
      </p:sp>
      <p:sp>
        <p:nvSpPr>
          <p:cNvPr id="26" name="Oval 25">
            <a:extLst>
              <a:ext uri="{FF2B5EF4-FFF2-40B4-BE49-F238E27FC236}">
                <a16:creationId xmlns:a16="http://schemas.microsoft.com/office/drawing/2014/main" id="{2D7CE33D-25CC-4D2C-B60C-D2C9ED64ACF5}"/>
              </a:ext>
            </a:extLst>
          </p:cNvPr>
          <p:cNvSpPr/>
          <p:nvPr/>
        </p:nvSpPr>
        <p:spPr>
          <a:xfrm>
            <a:off x="9249404" y="4255511"/>
            <a:ext cx="443944" cy="45037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latin typeface="Titillium" panose="00000500000000000000" pitchFamily="50" charset="0"/>
                <a:ea typeface="Titillium" charset="0"/>
                <a:cs typeface="Titillium" charset="0"/>
              </a:rPr>
              <a:t>4</a:t>
            </a:r>
            <a:endParaRPr lang="en-US" b="1" dirty="0">
              <a:solidFill>
                <a:srgbClr val="FF0000"/>
              </a:solidFill>
              <a:latin typeface="Titillium" charset="0"/>
              <a:ea typeface="Titillium" charset="0"/>
              <a:cs typeface="Titillium" charset="0"/>
            </a:endParaRPr>
          </a:p>
        </p:txBody>
      </p:sp>
      <p:sp>
        <p:nvSpPr>
          <p:cNvPr id="2" name="Slide Number Placeholder 1">
            <a:extLst>
              <a:ext uri="{FF2B5EF4-FFF2-40B4-BE49-F238E27FC236}">
                <a16:creationId xmlns:a16="http://schemas.microsoft.com/office/drawing/2014/main" id="{7E4829BE-A943-4552-A8D8-391B5A2785C8}"/>
              </a:ext>
            </a:extLst>
          </p:cNvPr>
          <p:cNvSpPr>
            <a:spLocks noGrp="1"/>
          </p:cNvSpPr>
          <p:nvPr>
            <p:ph type="sldNum" sz="quarter" idx="12"/>
          </p:nvPr>
        </p:nvSpPr>
        <p:spPr/>
        <p:txBody>
          <a:bodyPr/>
          <a:lstStyle/>
          <a:p>
            <a:fld id="{FD38A122-9D37-40E4-A343-0621AE7B5863}" type="slidenum">
              <a:rPr lang="en-US" smtClean="0"/>
              <a:t>24</a:t>
            </a:fld>
            <a:endParaRPr lang="en-US"/>
          </a:p>
        </p:txBody>
      </p:sp>
    </p:spTree>
    <p:extLst>
      <p:ext uri="{BB962C8B-B14F-4D97-AF65-F5344CB8AC3E}">
        <p14:creationId xmlns:p14="http://schemas.microsoft.com/office/powerpoint/2010/main" val="204035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1BB22B-8F89-495A-8A96-31B062336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5036" y="1692665"/>
            <a:ext cx="4213762" cy="3348254"/>
          </a:xfrm>
          <a:prstGeom prst="rect">
            <a:avLst/>
          </a:prstGeom>
        </p:spPr>
      </p:pic>
      <p:pic>
        <p:nvPicPr>
          <p:cNvPr id="5" name="Picture 4">
            <a:extLst>
              <a:ext uri="{FF2B5EF4-FFF2-40B4-BE49-F238E27FC236}">
                <a16:creationId xmlns:a16="http://schemas.microsoft.com/office/drawing/2014/main" id="{EE6FAFD1-E998-4D49-B8D9-3B47170DC0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2245" y="1674842"/>
            <a:ext cx="4222937" cy="3355544"/>
          </a:xfrm>
          <a:prstGeom prst="rect">
            <a:avLst/>
          </a:prstGeom>
        </p:spPr>
      </p:pic>
      <p:sp>
        <p:nvSpPr>
          <p:cNvPr id="2" name="Title 1">
            <a:extLst>
              <a:ext uri="{FF2B5EF4-FFF2-40B4-BE49-F238E27FC236}">
                <a16:creationId xmlns:a16="http://schemas.microsoft.com/office/drawing/2014/main" id="{A71A20EE-A2FE-4A4A-85A1-FC60F47D25A7}"/>
              </a:ext>
            </a:extLst>
          </p:cNvPr>
          <p:cNvSpPr>
            <a:spLocks noGrp="1"/>
          </p:cNvSpPr>
          <p:nvPr>
            <p:ph type="title"/>
          </p:nvPr>
        </p:nvSpPr>
        <p:spPr>
          <a:xfrm>
            <a:off x="838200" y="365125"/>
            <a:ext cx="7493000" cy="1325563"/>
          </a:xfrm>
        </p:spPr>
        <p:txBody>
          <a:bodyPr>
            <a:normAutofit/>
          </a:bodyPr>
          <a:lstStyle/>
          <a:p>
            <a:r>
              <a:rPr lang="en-US" sz="2400" b="1" dirty="0" err="1">
                <a:latin typeface="Titillium" panose="00000500000000000000" pitchFamily="50" charset="0"/>
              </a:rPr>
              <a:t>Microrheology</a:t>
            </a:r>
            <a:r>
              <a:rPr lang="en-US" sz="2400" b="1" dirty="0">
                <a:latin typeface="Titillium" panose="00000500000000000000" pitchFamily="50" charset="0"/>
              </a:rPr>
              <a:t> of Fibrin Gel using Video Microscopy</a:t>
            </a:r>
          </a:p>
        </p:txBody>
      </p:sp>
      <p:grpSp>
        <p:nvGrpSpPr>
          <p:cNvPr id="15" name="Group 14">
            <a:extLst>
              <a:ext uri="{FF2B5EF4-FFF2-40B4-BE49-F238E27FC236}">
                <a16:creationId xmlns:a16="http://schemas.microsoft.com/office/drawing/2014/main" id="{14E72327-DF6E-4282-94FA-77ED16B63DFF}"/>
              </a:ext>
            </a:extLst>
          </p:cNvPr>
          <p:cNvGrpSpPr/>
          <p:nvPr/>
        </p:nvGrpSpPr>
        <p:grpSpPr>
          <a:xfrm>
            <a:off x="2378843" y="1441852"/>
            <a:ext cx="7893248" cy="3522162"/>
            <a:chOff x="0" y="0"/>
            <a:chExt cx="6299200" cy="2400300"/>
          </a:xfrm>
        </p:grpSpPr>
        <p:sp>
          <p:nvSpPr>
            <p:cNvPr id="16" name="Rectangle 15">
              <a:extLst>
                <a:ext uri="{FF2B5EF4-FFF2-40B4-BE49-F238E27FC236}">
                  <a16:creationId xmlns:a16="http://schemas.microsoft.com/office/drawing/2014/main" id="{CDE0980C-FC1B-498A-8E94-1D5A4D131840}"/>
                </a:ext>
              </a:extLst>
            </p:cNvPr>
            <p:cNvSpPr/>
            <p:nvPr/>
          </p:nvSpPr>
          <p:spPr>
            <a:xfrm>
              <a:off x="0" y="0"/>
              <a:ext cx="3225800" cy="24003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Rectangle 16">
              <a:extLst>
                <a:ext uri="{FF2B5EF4-FFF2-40B4-BE49-F238E27FC236}">
                  <a16:creationId xmlns:a16="http://schemas.microsoft.com/office/drawing/2014/main" id="{37D1CEEA-5D78-47F0-AEAA-370290D37E0C}"/>
                </a:ext>
              </a:extLst>
            </p:cNvPr>
            <p:cNvSpPr/>
            <p:nvPr/>
          </p:nvSpPr>
          <p:spPr>
            <a:xfrm>
              <a:off x="3213100" y="0"/>
              <a:ext cx="3086100" cy="24003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 Box 160">
              <a:extLst>
                <a:ext uri="{FF2B5EF4-FFF2-40B4-BE49-F238E27FC236}">
                  <a16:creationId xmlns:a16="http://schemas.microsoft.com/office/drawing/2014/main" id="{43344803-8BDF-4981-9C14-D83FD9C36B8A}"/>
                </a:ext>
              </a:extLst>
            </p:cNvPr>
            <p:cNvSpPr txBox="1"/>
            <p:nvPr/>
          </p:nvSpPr>
          <p:spPr>
            <a:xfrm>
              <a:off x="88900" y="76200"/>
              <a:ext cx="304800" cy="3683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100">
                  <a:effectLst/>
                  <a:latin typeface="Arial" panose="020B0604020202020204" pitchFamily="34" charset="0"/>
                  <a:ea typeface="Calibri" panose="020F0502020204030204" pitchFamily="34" charset="0"/>
                  <a:cs typeface="Times New Roman" panose="02020603050405020304" pitchFamily="18" charset="0"/>
                </a:rPr>
                <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 Box 161">
              <a:extLst>
                <a:ext uri="{FF2B5EF4-FFF2-40B4-BE49-F238E27FC236}">
                  <a16:creationId xmlns:a16="http://schemas.microsoft.com/office/drawing/2014/main" id="{505AA0A3-D5CE-485B-B252-0AA946438146}"/>
                </a:ext>
              </a:extLst>
            </p:cNvPr>
            <p:cNvSpPr txBox="1"/>
            <p:nvPr/>
          </p:nvSpPr>
          <p:spPr>
            <a:xfrm>
              <a:off x="3276600" y="50800"/>
              <a:ext cx="270475" cy="3683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100">
                  <a:effectLst/>
                  <a:latin typeface="Arial" panose="020B0604020202020204" pitchFamily="34" charset="0"/>
                  <a:ea typeface="Calibri" panose="020F0502020204030204" pitchFamily="34" charset="0"/>
                  <a:cs typeface="Times New Roman" panose="02020603050405020304" pitchFamily="18" charset="0"/>
                </a:rPr>
                <a:t>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12" name="Rectangle 11">
            <a:extLst>
              <a:ext uri="{FF2B5EF4-FFF2-40B4-BE49-F238E27FC236}">
                <a16:creationId xmlns:a16="http://schemas.microsoft.com/office/drawing/2014/main" id="{AAC4043A-9902-4494-89FA-E68CA57FD9E4}"/>
              </a:ext>
            </a:extLst>
          </p:cNvPr>
          <p:cNvSpPr/>
          <p:nvPr/>
        </p:nvSpPr>
        <p:spPr>
          <a:xfrm>
            <a:off x="3239209" y="5001286"/>
            <a:ext cx="6224105" cy="923330"/>
          </a:xfrm>
          <a:prstGeom prst="rect">
            <a:avLst/>
          </a:prstGeom>
        </p:spPr>
        <p:txBody>
          <a:bodyPr wrap="square">
            <a:spAutoFit/>
          </a:bodyPr>
          <a:lstStyle/>
          <a:p>
            <a:r>
              <a:rPr lang="en-US" dirty="0">
                <a:latin typeface="Arial" panose="020B0604020202020204" pitchFamily="34" charset="0"/>
                <a:ea typeface="Calibri" panose="020F0502020204030204" pitchFamily="34" charset="0"/>
                <a:cs typeface="Arial" panose="020B0604020202020204" pitchFamily="34" charset="0"/>
              </a:rPr>
              <a:t>Figure 23. The elastic moduli G’ (A) and viscous moduli G” (B) of fibrin gel at 1 hour, 2 hours, and 3 hours of observation</a:t>
            </a:r>
            <a:endParaRPr lang="en-US"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D7DF6A3C-6997-44AB-B45C-8EAEB4540954}"/>
              </a:ext>
            </a:extLst>
          </p:cNvPr>
          <p:cNvSpPr/>
          <p:nvPr/>
        </p:nvSpPr>
        <p:spPr>
          <a:xfrm>
            <a:off x="512873" y="436178"/>
            <a:ext cx="2040483" cy="317844"/>
          </a:xfrm>
          <a:prstGeom prst="rect">
            <a:avLst/>
          </a:prstGeom>
        </p:spPr>
        <p:txBody>
          <a:bodyPr wrap="square">
            <a:spAutoFit/>
          </a:bodyPr>
          <a:lstStyle/>
          <a:p>
            <a:pPr algn="ctr">
              <a:lnSpc>
                <a:spcPct val="80000"/>
              </a:lnSpc>
            </a:pPr>
            <a:r>
              <a:rPr lang="en-US" b="1" spc="200" dirty="0">
                <a:solidFill>
                  <a:schemeClr val="tx1">
                    <a:lumMod val="50000"/>
                    <a:lumOff val="50000"/>
                  </a:schemeClr>
                </a:solidFill>
                <a:latin typeface="Titillium" charset="0"/>
                <a:ea typeface="Titillium" charset="0"/>
                <a:cs typeface="Titillium" charset="0"/>
              </a:rPr>
              <a:t>RESULTS</a:t>
            </a:r>
          </a:p>
        </p:txBody>
      </p:sp>
      <p:sp>
        <p:nvSpPr>
          <p:cNvPr id="3" name="Slide Number Placeholder 2">
            <a:extLst>
              <a:ext uri="{FF2B5EF4-FFF2-40B4-BE49-F238E27FC236}">
                <a16:creationId xmlns:a16="http://schemas.microsoft.com/office/drawing/2014/main" id="{EF9BE09C-01DB-4247-A7A5-337DA38B3066}"/>
              </a:ext>
            </a:extLst>
          </p:cNvPr>
          <p:cNvSpPr>
            <a:spLocks noGrp="1"/>
          </p:cNvSpPr>
          <p:nvPr>
            <p:ph type="sldNum" sz="quarter" idx="12"/>
          </p:nvPr>
        </p:nvSpPr>
        <p:spPr/>
        <p:txBody>
          <a:bodyPr/>
          <a:lstStyle/>
          <a:p>
            <a:fld id="{FD38A122-9D37-40E4-A343-0621AE7B5863}" type="slidenum">
              <a:rPr lang="en-US" smtClean="0"/>
              <a:t>25</a:t>
            </a:fld>
            <a:endParaRPr lang="en-US"/>
          </a:p>
        </p:txBody>
      </p:sp>
    </p:spTree>
    <p:extLst>
      <p:ext uri="{BB962C8B-B14F-4D97-AF65-F5344CB8AC3E}">
        <p14:creationId xmlns:p14="http://schemas.microsoft.com/office/powerpoint/2010/main" val="2796468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8C6B694-BE10-4E72-9091-CE592CD60D53}"/>
              </a:ext>
            </a:extLst>
          </p:cNvPr>
          <p:cNvGrpSpPr/>
          <p:nvPr/>
        </p:nvGrpSpPr>
        <p:grpSpPr>
          <a:xfrm>
            <a:off x="1283368" y="1620573"/>
            <a:ext cx="3920039" cy="4020406"/>
            <a:chOff x="0" y="-38106"/>
            <a:chExt cx="2878455" cy="3018005"/>
          </a:xfrm>
        </p:grpSpPr>
        <p:sp>
          <p:nvSpPr>
            <p:cNvPr id="14" name="Text Box 52">
              <a:extLst>
                <a:ext uri="{FF2B5EF4-FFF2-40B4-BE49-F238E27FC236}">
                  <a16:creationId xmlns:a16="http://schemas.microsoft.com/office/drawing/2014/main" id="{A89DA415-1D6A-4746-A0F7-11FE81F14458}"/>
                </a:ext>
              </a:extLst>
            </p:cNvPr>
            <p:cNvSpPr txBox="1"/>
            <p:nvPr/>
          </p:nvSpPr>
          <p:spPr>
            <a:xfrm>
              <a:off x="262478" y="2414820"/>
              <a:ext cx="2604547" cy="565079"/>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600" dirty="0">
                  <a:effectLst/>
                  <a:latin typeface="Arial" panose="020B0604020202020204" pitchFamily="34" charset="0"/>
                  <a:ea typeface="Calibri" panose="020F0502020204030204" pitchFamily="34" charset="0"/>
                  <a:cs typeface="Arial" panose="020B0604020202020204" pitchFamily="34" charset="0"/>
                </a:rPr>
                <a:t>Figure 24: Osteosarcoma cells reaching confluency after 3 days from subculture</a:t>
              </a:r>
            </a:p>
          </p:txBody>
        </p:sp>
        <p:pic>
          <p:nvPicPr>
            <p:cNvPr id="15" name="Picture 14">
              <a:extLst>
                <a:ext uri="{FF2B5EF4-FFF2-40B4-BE49-F238E27FC236}">
                  <a16:creationId xmlns:a16="http://schemas.microsoft.com/office/drawing/2014/main" id="{BBCA01BA-B208-40BD-93A2-80EC175AF206}"/>
                </a:ext>
              </a:extLst>
            </p:cNvPr>
            <p:cNvPicPr>
              <a:picLocks noChangeAspect="1"/>
            </p:cNvPicPr>
            <p:nvPr/>
          </p:nvPicPr>
          <p:blipFill rotWithShape="1">
            <a:blip r:embed="rId3">
              <a:extLst>
                <a:ext uri="{28A0092B-C50C-407E-A947-70E740481C1C}">
                  <a14:useLocalDpi xmlns:a14="http://schemas.microsoft.com/office/drawing/2010/main" val="0"/>
                </a:ext>
              </a:extLst>
            </a:blip>
            <a:srcRect t="4943" b="6741"/>
            <a:stretch/>
          </p:blipFill>
          <p:spPr bwMode="auto">
            <a:xfrm rot="5400000">
              <a:off x="217170" y="-255276"/>
              <a:ext cx="2444115" cy="2878455"/>
            </a:xfrm>
            <a:prstGeom prst="rect">
              <a:avLst/>
            </a:prstGeom>
            <a:ln>
              <a:noFill/>
            </a:ln>
            <a:extLst>
              <a:ext uri="{53640926-AAD7-44D8-BBD7-CCE9431645EC}">
                <a14:shadowObscured xmlns:a14="http://schemas.microsoft.com/office/drawing/2010/main"/>
              </a:ext>
            </a:extLst>
          </p:spPr>
        </p:pic>
      </p:grpSp>
      <p:grpSp>
        <p:nvGrpSpPr>
          <p:cNvPr id="5" name="Group 4">
            <a:extLst>
              <a:ext uri="{FF2B5EF4-FFF2-40B4-BE49-F238E27FC236}">
                <a16:creationId xmlns:a16="http://schemas.microsoft.com/office/drawing/2014/main" id="{0EA7EF57-FE20-4029-B07C-5E83CEFB02D3}"/>
              </a:ext>
            </a:extLst>
          </p:cNvPr>
          <p:cNvGrpSpPr/>
          <p:nvPr/>
        </p:nvGrpSpPr>
        <p:grpSpPr>
          <a:xfrm>
            <a:off x="5245769" y="1494392"/>
            <a:ext cx="3850104" cy="4435658"/>
            <a:chOff x="0" y="0"/>
            <a:chExt cx="2693773" cy="3182187"/>
          </a:xfrm>
        </p:grpSpPr>
        <p:sp>
          <p:nvSpPr>
            <p:cNvPr id="6" name="Text Box 20">
              <a:extLst>
                <a:ext uri="{FF2B5EF4-FFF2-40B4-BE49-F238E27FC236}">
                  <a16:creationId xmlns:a16="http://schemas.microsoft.com/office/drawing/2014/main" id="{ABE88A6E-39C4-4F34-98AA-12696355E3CF}"/>
                </a:ext>
              </a:extLst>
            </p:cNvPr>
            <p:cNvSpPr txBox="1"/>
            <p:nvPr/>
          </p:nvSpPr>
          <p:spPr>
            <a:xfrm>
              <a:off x="16476" y="2473733"/>
              <a:ext cx="2677297" cy="708454"/>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600" dirty="0">
                  <a:effectLst/>
                  <a:latin typeface="Arial" panose="020B0604020202020204" pitchFamily="34" charset="0"/>
                  <a:ea typeface="Calibri" panose="020F0502020204030204" pitchFamily="34" charset="0"/>
                  <a:cs typeface="Arial" panose="020B0604020202020204" pitchFamily="34" charset="0"/>
                </a:rPr>
                <a:t>Figure 25: Number of cells acquired in each 1 mm</a:t>
              </a:r>
              <a:r>
                <a:rPr lang="en-US" sz="1600" baseline="30000" dirty="0">
                  <a:effectLst/>
                  <a:latin typeface="Arial" panose="020B0604020202020204" pitchFamily="34" charset="0"/>
                  <a:ea typeface="Calibri" panose="020F0502020204030204" pitchFamily="34" charset="0"/>
                  <a:cs typeface="Arial" panose="020B0604020202020204" pitchFamily="34" charset="0"/>
                </a:rPr>
                <a:t>2 </a:t>
              </a:r>
              <a:r>
                <a:rPr lang="en-US" sz="1600" dirty="0">
                  <a:effectLst/>
                  <a:latin typeface="Arial" panose="020B0604020202020204" pitchFamily="34" charset="0"/>
                  <a:ea typeface="Calibri" panose="020F0502020204030204" pitchFamily="34" charset="0"/>
                  <a:cs typeface="Arial" panose="020B0604020202020204" pitchFamily="34" charset="0"/>
                </a:rPr>
                <a:t>of the counting grid of the hemocytometer </a:t>
              </a:r>
            </a:p>
          </p:txBody>
        </p:sp>
        <p:grpSp>
          <p:nvGrpSpPr>
            <p:cNvPr id="7" name="Group 6">
              <a:extLst>
                <a:ext uri="{FF2B5EF4-FFF2-40B4-BE49-F238E27FC236}">
                  <a16:creationId xmlns:a16="http://schemas.microsoft.com/office/drawing/2014/main" id="{1F1E6D09-1198-4FB5-B8EC-44961D055C9A}"/>
                </a:ext>
              </a:extLst>
            </p:cNvPr>
            <p:cNvGrpSpPr/>
            <p:nvPr/>
          </p:nvGrpSpPr>
          <p:grpSpPr>
            <a:xfrm>
              <a:off x="0" y="0"/>
              <a:ext cx="2454910" cy="2454910"/>
              <a:chOff x="0" y="0"/>
              <a:chExt cx="2454910" cy="2454910"/>
            </a:xfrm>
          </p:grpSpPr>
          <p:pic>
            <p:nvPicPr>
              <p:cNvPr id="8" name="Picture 7">
                <a:extLst>
                  <a:ext uri="{FF2B5EF4-FFF2-40B4-BE49-F238E27FC236}">
                    <a16:creationId xmlns:a16="http://schemas.microsoft.com/office/drawing/2014/main" id="{56B15084-32BB-41D5-8B26-F828722F51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454910" cy="2454910"/>
              </a:xfrm>
              <a:prstGeom prst="rect">
                <a:avLst/>
              </a:prstGeom>
            </p:spPr>
          </p:pic>
          <p:sp>
            <p:nvSpPr>
              <p:cNvPr id="9" name="Rectangle 8">
                <a:extLst>
                  <a:ext uri="{FF2B5EF4-FFF2-40B4-BE49-F238E27FC236}">
                    <a16:creationId xmlns:a16="http://schemas.microsoft.com/office/drawing/2014/main" id="{1698D6C5-167C-41DA-9DD1-CF132EEC3F2B}"/>
                  </a:ext>
                </a:extLst>
              </p:cNvPr>
              <p:cNvSpPr/>
              <p:nvPr/>
            </p:nvSpPr>
            <p:spPr>
              <a:xfrm>
                <a:off x="181233" y="255373"/>
                <a:ext cx="575353" cy="47261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41</a:t>
                </a:r>
                <a:endParaRPr lang="en-US" sz="1100">
                  <a:effectLst/>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4AE2CF25-6B38-4612-858C-C70C5883FD50}"/>
                  </a:ext>
                </a:extLst>
              </p:cNvPr>
              <p:cNvSpPr/>
              <p:nvPr/>
            </p:nvSpPr>
            <p:spPr>
              <a:xfrm>
                <a:off x="1738184" y="255373"/>
                <a:ext cx="575353" cy="47261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59</a:t>
                </a:r>
                <a:endParaRPr lang="en-US" sz="1100">
                  <a:effectLst/>
                  <a:ea typeface="Calibri" panose="020F0502020204030204" pitchFamily="34" charset="0"/>
                  <a:cs typeface="Times New Roman" panose="02020603050405020304" pitchFamily="18" charset="0"/>
                </a:endParaRPr>
              </a:p>
            </p:txBody>
          </p:sp>
          <p:grpSp>
            <p:nvGrpSpPr>
              <p:cNvPr id="11" name="Group 10">
                <a:extLst>
                  <a:ext uri="{FF2B5EF4-FFF2-40B4-BE49-F238E27FC236}">
                    <a16:creationId xmlns:a16="http://schemas.microsoft.com/office/drawing/2014/main" id="{ED9C5630-A87F-41AD-AF20-09B9AAE42F8E}"/>
                  </a:ext>
                </a:extLst>
              </p:cNvPr>
              <p:cNvGrpSpPr/>
              <p:nvPr/>
            </p:nvGrpSpPr>
            <p:grpSpPr>
              <a:xfrm>
                <a:off x="197708" y="1762897"/>
                <a:ext cx="2136982" cy="503263"/>
                <a:chOff x="0" y="0"/>
                <a:chExt cx="2136982" cy="503263"/>
              </a:xfrm>
            </p:grpSpPr>
            <p:sp>
              <p:nvSpPr>
                <p:cNvPr id="12" name="Rectangle 11">
                  <a:extLst>
                    <a:ext uri="{FF2B5EF4-FFF2-40B4-BE49-F238E27FC236}">
                      <a16:creationId xmlns:a16="http://schemas.microsoft.com/office/drawing/2014/main" id="{24924A66-545E-42AB-9C5E-FCD51DB66347}"/>
                    </a:ext>
                  </a:extLst>
                </p:cNvPr>
                <p:cNvSpPr/>
                <p:nvPr/>
              </p:nvSpPr>
              <p:spPr>
                <a:xfrm>
                  <a:off x="0" y="0"/>
                  <a:ext cx="575353" cy="47261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78</a:t>
                  </a:r>
                  <a:endParaRPr lang="en-US" sz="1100">
                    <a:effectLst/>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84C77285-F1D8-4CAA-BDFB-38D280463139}"/>
                    </a:ext>
                  </a:extLst>
                </p:cNvPr>
                <p:cNvSpPr/>
                <p:nvPr/>
              </p:nvSpPr>
              <p:spPr>
                <a:xfrm>
                  <a:off x="1561672" y="30823"/>
                  <a:ext cx="575310" cy="47244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50</a:t>
                  </a:r>
                  <a:endParaRPr lang="en-US" sz="1100">
                    <a:effectLst/>
                    <a:ea typeface="Calibri" panose="020F0502020204030204" pitchFamily="34" charset="0"/>
                    <a:cs typeface="Times New Roman" panose="02020603050405020304" pitchFamily="18" charset="0"/>
                  </a:endParaRPr>
                </a:p>
              </p:txBody>
            </p:sp>
          </p:grpSp>
        </p:grpSp>
      </p:grpSp>
      <p:sp>
        <p:nvSpPr>
          <p:cNvPr id="16" name="Title 1">
            <a:extLst>
              <a:ext uri="{FF2B5EF4-FFF2-40B4-BE49-F238E27FC236}">
                <a16:creationId xmlns:a16="http://schemas.microsoft.com/office/drawing/2014/main" id="{B28E6E3F-5A56-4DF9-9AF2-0E1ABC9DA219}"/>
              </a:ext>
            </a:extLst>
          </p:cNvPr>
          <p:cNvSpPr>
            <a:spLocks noGrp="1"/>
          </p:cNvSpPr>
          <p:nvPr>
            <p:ph type="title"/>
          </p:nvPr>
        </p:nvSpPr>
        <p:spPr>
          <a:xfrm>
            <a:off x="1032682" y="849219"/>
            <a:ext cx="5272124" cy="549976"/>
          </a:xfrm>
        </p:spPr>
        <p:txBody>
          <a:bodyPr>
            <a:normAutofit fontScale="90000"/>
          </a:bodyPr>
          <a:lstStyle/>
          <a:p>
            <a:r>
              <a:rPr lang="en-US" sz="2400" b="1" dirty="0" err="1">
                <a:latin typeface="Titillium" panose="00000500000000000000" pitchFamily="50" charset="0"/>
              </a:rPr>
              <a:t>Microrheology</a:t>
            </a:r>
            <a:r>
              <a:rPr lang="en-US" sz="2400" b="1" dirty="0">
                <a:latin typeface="Titillium" panose="00000500000000000000" pitchFamily="50" charset="0"/>
              </a:rPr>
              <a:t> of Cancer-seeded Fibrin Gel</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081DA70D-30AE-4F99-A686-FD76A6146A00}"/>
                  </a:ext>
                </a:extLst>
              </p:cNvPr>
              <p:cNvSpPr/>
              <p:nvPr/>
            </p:nvSpPr>
            <p:spPr>
              <a:xfrm>
                <a:off x="8839199" y="2669582"/>
                <a:ext cx="2806474" cy="369332"/>
              </a:xfrm>
              <a:prstGeom prst="rect">
                <a:avLst/>
              </a:prstGeom>
            </p:spPr>
            <p:txBody>
              <a:bodyPr wrap="none">
                <a:spAutoFit/>
              </a:bodyPr>
              <a:lstStyle/>
              <a:p>
                <a:r>
                  <a:rPr lang="en-US" dirty="0">
                    <a:latin typeface="Titillium" panose="00000500000000000000" pitchFamily="50" charset="0"/>
                    <a:ea typeface="Calibri" panose="020F0502020204030204" pitchFamily="34" charset="0"/>
                  </a:rPr>
                  <a:t>Cell density of 500 cells/</a:t>
                </a:r>
                <a14:m>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𝜇</m:t>
                    </m:r>
                  </m:oMath>
                </a14:m>
                <a:r>
                  <a:rPr lang="en-US" dirty="0">
                    <a:latin typeface="Titillium" panose="00000500000000000000" pitchFamily="50" charset="0"/>
                    <a:ea typeface="Times New Roman" panose="02020603050405020304" pitchFamily="18" charset="0"/>
                  </a:rPr>
                  <a:t>L</a:t>
                </a:r>
                <a:endParaRPr lang="en-US" dirty="0">
                  <a:latin typeface="Titillium" panose="00000500000000000000" pitchFamily="50" charset="0"/>
                </a:endParaRPr>
              </a:p>
            </p:txBody>
          </p:sp>
        </mc:Choice>
        <mc:Fallback xmlns="">
          <p:sp>
            <p:nvSpPr>
              <p:cNvPr id="2" name="Rectangle 1">
                <a:extLst>
                  <a:ext uri="{FF2B5EF4-FFF2-40B4-BE49-F238E27FC236}">
                    <a16:creationId xmlns:a16="http://schemas.microsoft.com/office/drawing/2014/main" id="{081DA70D-30AE-4F99-A686-FD76A6146A00}"/>
                  </a:ext>
                </a:extLst>
              </p:cNvPr>
              <p:cNvSpPr>
                <a:spLocks noRot="1" noChangeAspect="1" noMove="1" noResize="1" noEditPoints="1" noAdjustHandles="1" noChangeArrowheads="1" noChangeShapeType="1" noTextEdit="1"/>
              </p:cNvSpPr>
              <p:nvPr/>
            </p:nvSpPr>
            <p:spPr>
              <a:xfrm>
                <a:off x="8839199" y="2669582"/>
                <a:ext cx="2806474" cy="369332"/>
              </a:xfrm>
              <a:prstGeom prst="rect">
                <a:avLst/>
              </a:prstGeom>
              <a:blipFill>
                <a:blip r:embed="rId5"/>
                <a:stretch>
                  <a:fillRect l="-1739" t="-8197" r="-1522" b="-26230"/>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6CCB1782-E8CC-49BE-A7FD-8A30C823A4ED}"/>
              </a:ext>
            </a:extLst>
          </p:cNvPr>
          <p:cNvSpPr/>
          <p:nvPr/>
        </p:nvSpPr>
        <p:spPr>
          <a:xfrm>
            <a:off x="512873" y="436178"/>
            <a:ext cx="2040483" cy="317844"/>
          </a:xfrm>
          <a:prstGeom prst="rect">
            <a:avLst/>
          </a:prstGeom>
        </p:spPr>
        <p:txBody>
          <a:bodyPr wrap="square">
            <a:spAutoFit/>
          </a:bodyPr>
          <a:lstStyle/>
          <a:p>
            <a:pPr algn="ctr">
              <a:lnSpc>
                <a:spcPct val="80000"/>
              </a:lnSpc>
            </a:pPr>
            <a:r>
              <a:rPr lang="en-US" b="1" spc="200" dirty="0">
                <a:solidFill>
                  <a:schemeClr val="tx1">
                    <a:lumMod val="50000"/>
                    <a:lumOff val="50000"/>
                  </a:schemeClr>
                </a:solidFill>
                <a:latin typeface="Titillium" charset="0"/>
                <a:ea typeface="Titillium" charset="0"/>
                <a:cs typeface="Titillium" charset="0"/>
              </a:rPr>
              <a:t>RESULTS</a:t>
            </a:r>
          </a:p>
        </p:txBody>
      </p:sp>
      <p:sp>
        <p:nvSpPr>
          <p:cNvPr id="3" name="Slide Number Placeholder 2">
            <a:extLst>
              <a:ext uri="{FF2B5EF4-FFF2-40B4-BE49-F238E27FC236}">
                <a16:creationId xmlns:a16="http://schemas.microsoft.com/office/drawing/2014/main" id="{2DE2CE8F-0D8F-4250-AD8B-52C8217A1418}"/>
              </a:ext>
            </a:extLst>
          </p:cNvPr>
          <p:cNvSpPr>
            <a:spLocks noGrp="1"/>
          </p:cNvSpPr>
          <p:nvPr>
            <p:ph type="sldNum" sz="quarter" idx="12"/>
          </p:nvPr>
        </p:nvSpPr>
        <p:spPr/>
        <p:txBody>
          <a:bodyPr/>
          <a:lstStyle/>
          <a:p>
            <a:fld id="{FD38A122-9D37-40E4-A343-0621AE7B5863}" type="slidenum">
              <a:rPr lang="en-US" smtClean="0"/>
              <a:t>26</a:t>
            </a:fld>
            <a:endParaRPr lang="en-US"/>
          </a:p>
        </p:txBody>
      </p:sp>
    </p:spTree>
    <p:extLst>
      <p:ext uri="{BB962C8B-B14F-4D97-AF65-F5344CB8AC3E}">
        <p14:creationId xmlns:p14="http://schemas.microsoft.com/office/powerpoint/2010/main" val="1154772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F7F897-A215-46C6-806B-32B3CD1B63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2233" y="1507552"/>
            <a:ext cx="4433755" cy="3523061"/>
          </a:xfrm>
          <a:prstGeom prst="rect">
            <a:avLst/>
          </a:prstGeom>
        </p:spPr>
      </p:pic>
      <p:pic>
        <p:nvPicPr>
          <p:cNvPr id="4" name="Picture 3">
            <a:extLst>
              <a:ext uri="{FF2B5EF4-FFF2-40B4-BE49-F238E27FC236}">
                <a16:creationId xmlns:a16="http://schemas.microsoft.com/office/drawing/2014/main" id="{E8E70C9B-0BEC-4109-B7BE-3A1BE4C9C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7247" y="1553667"/>
            <a:ext cx="4388524" cy="3487120"/>
          </a:xfrm>
          <a:prstGeom prst="rect">
            <a:avLst/>
          </a:prstGeom>
        </p:spPr>
      </p:pic>
      <p:sp>
        <p:nvSpPr>
          <p:cNvPr id="16" name="Title 1">
            <a:extLst>
              <a:ext uri="{FF2B5EF4-FFF2-40B4-BE49-F238E27FC236}">
                <a16:creationId xmlns:a16="http://schemas.microsoft.com/office/drawing/2014/main" id="{B28E6E3F-5A56-4DF9-9AF2-0E1ABC9DA219}"/>
              </a:ext>
            </a:extLst>
          </p:cNvPr>
          <p:cNvSpPr>
            <a:spLocks noGrp="1"/>
          </p:cNvSpPr>
          <p:nvPr>
            <p:ph type="title"/>
          </p:nvPr>
        </p:nvSpPr>
        <p:spPr>
          <a:xfrm>
            <a:off x="1079136" y="644517"/>
            <a:ext cx="8384177" cy="549976"/>
          </a:xfrm>
        </p:spPr>
        <p:txBody>
          <a:bodyPr>
            <a:normAutofit fontScale="90000"/>
          </a:bodyPr>
          <a:lstStyle/>
          <a:p>
            <a:r>
              <a:rPr lang="en-US" sz="2400" b="1" dirty="0" err="1">
                <a:latin typeface="Titillium" panose="00000500000000000000" pitchFamily="50" charset="0"/>
              </a:rPr>
              <a:t>Microrheology</a:t>
            </a:r>
            <a:r>
              <a:rPr lang="en-US" sz="2400" b="1" dirty="0">
                <a:latin typeface="Titillium" panose="00000500000000000000" pitchFamily="50" charset="0"/>
              </a:rPr>
              <a:t> of Cancer-seeded Fibrin Gel using Video microscopy</a:t>
            </a:r>
          </a:p>
        </p:txBody>
      </p:sp>
      <p:grpSp>
        <p:nvGrpSpPr>
          <p:cNvPr id="24" name="Group 23">
            <a:extLst>
              <a:ext uri="{FF2B5EF4-FFF2-40B4-BE49-F238E27FC236}">
                <a16:creationId xmlns:a16="http://schemas.microsoft.com/office/drawing/2014/main" id="{2013AA20-A801-4D0E-B7DA-317A4F14A292}"/>
              </a:ext>
            </a:extLst>
          </p:cNvPr>
          <p:cNvGrpSpPr/>
          <p:nvPr/>
        </p:nvGrpSpPr>
        <p:grpSpPr>
          <a:xfrm>
            <a:off x="2378843" y="1441852"/>
            <a:ext cx="7893248" cy="3522162"/>
            <a:chOff x="0" y="0"/>
            <a:chExt cx="6299200" cy="2400300"/>
          </a:xfrm>
        </p:grpSpPr>
        <p:sp>
          <p:nvSpPr>
            <p:cNvPr id="26" name="Rectangle 25">
              <a:extLst>
                <a:ext uri="{FF2B5EF4-FFF2-40B4-BE49-F238E27FC236}">
                  <a16:creationId xmlns:a16="http://schemas.microsoft.com/office/drawing/2014/main" id="{D3098C51-4C70-41DF-9C4A-A0561A2C4C2D}"/>
                </a:ext>
              </a:extLst>
            </p:cNvPr>
            <p:cNvSpPr/>
            <p:nvPr/>
          </p:nvSpPr>
          <p:spPr>
            <a:xfrm>
              <a:off x="0" y="0"/>
              <a:ext cx="3225800" cy="24003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7" name="Rectangle 26">
              <a:extLst>
                <a:ext uri="{FF2B5EF4-FFF2-40B4-BE49-F238E27FC236}">
                  <a16:creationId xmlns:a16="http://schemas.microsoft.com/office/drawing/2014/main" id="{3A5CE76D-B11C-4B7E-A4A1-0DF98605BFE7}"/>
                </a:ext>
              </a:extLst>
            </p:cNvPr>
            <p:cNvSpPr/>
            <p:nvPr/>
          </p:nvSpPr>
          <p:spPr>
            <a:xfrm>
              <a:off x="3213100" y="0"/>
              <a:ext cx="3086100" cy="24003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Text Box 160">
              <a:extLst>
                <a:ext uri="{FF2B5EF4-FFF2-40B4-BE49-F238E27FC236}">
                  <a16:creationId xmlns:a16="http://schemas.microsoft.com/office/drawing/2014/main" id="{82FA15EC-4301-4061-938E-6AD36DE4BC0F}"/>
                </a:ext>
              </a:extLst>
            </p:cNvPr>
            <p:cNvSpPr txBox="1"/>
            <p:nvPr/>
          </p:nvSpPr>
          <p:spPr>
            <a:xfrm>
              <a:off x="88900" y="76200"/>
              <a:ext cx="304800" cy="3683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100">
                  <a:effectLst/>
                  <a:latin typeface="Arial" panose="020B0604020202020204" pitchFamily="34" charset="0"/>
                  <a:ea typeface="Calibri" panose="020F0502020204030204" pitchFamily="34" charset="0"/>
                  <a:cs typeface="Times New Roman" panose="02020603050405020304" pitchFamily="18" charset="0"/>
                </a:rPr>
                <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 Box 161">
              <a:extLst>
                <a:ext uri="{FF2B5EF4-FFF2-40B4-BE49-F238E27FC236}">
                  <a16:creationId xmlns:a16="http://schemas.microsoft.com/office/drawing/2014/main" id="{03DB1FF8-C0C1-47A0-A646-C8EDC00235EE}"/>
                </a:ext>
              </a:extLst>
            </p:cNvPr>
            <p:cNvSpPr txBox="1"/>
            <p:nvPr/>
          </p:nvSpPr>
          <p:spPr>
            <a:xfrm>
              <a:off x="3276600" y="50800"/>
              <a:ext cx="270475" cy="3683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100">
                  <a:effectLst/>
                  <a:latin typeface="Arial" panose="020B0604020202020204" pitchFamily="34" charset="0"/>
                  <a:ea typeface="Calibri" panose="020F0502020204030204" pitchFamily="34" charset="0"/>
                  <a:cs typeface="Times New Roman" panose="02020603050405020304" pitchFamily="18" charset="0"/>
                </a:rPr>
                <a:t>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31" name="Rectangle 30">
            <a:extLst>
              <a:ext uri="{FF2B5EF4-FFF2-40B4-BE49-F238E27FC236}">
                <a16:creationId xmlns:a16="http://schemas.microsoft.com/office/drawing/2014/main" id="{C1B7C81C-9BD3-4F89-86B5-EE885A210B23}"/>
              </a:ext>
            </a:extLst>
          </p:cNvPr>
          <p:cNvSpPr/>
          <p:nvPr/>
        </p:nvSpPr>
        <p:spPr>
          <a:xfrm>
            <a:off x="3239209" y="5001286"/>
            <a:ext cx="6224105" cy="923330"/>
          </a:xfrm>
          <a:prstGeom prst="rect">
            <a:avLst/>
          </a:prstGeom>
        </p:spPr>
        <p:txBody>
          <a:bodyPr wrap="square">
            <a:spAutoFit/>
          </a:bodyPr>
          <a:lstStyle/>
          <a:p>
            <a:r>
              <a:rPr lang="en-US" dirty="0">
                <a:latin typeface="Arial" panose="020B0604020202020204" pitchFamily="34" charset="0"/>
                <a:ea typeface="Calibri" panose="020F0502020204030204" pitchFamily="34" charset="0"/>
                <a:cs typeface="Arial" panose="020B0604020202020204" pitchFamily="34" charset="0"/>
              </a:rPr>
              <a:t>Figure 26. The elastic moduli G’ (A) and viscous moduli G” (B) of fibrin gel at 3 hours of observation with and without cells</a:t>
            </a:r>
            <a:endParaRPr lang="en-US"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5D9E2C0E-A58D-4536-8E8F-B9EBE91685F7}"/>
              </a:ext>
            </a:extLst>
          </p:cNvPr>
          <p:cNvSpPr/>
          <p:nvPr/>
        </p:nvSpPr>
        <p:spPr>
          <a:xfrm>
            <a:off x="512873" y="436178"/>
            <a:ext cx="2040483" cy="317844"/>
          </a:xfrm>
          <a:prstGeom prst="rect">
            <a:avLst/>
          </a:prstGeom>
        </p:spPr>
        <p:txBody>
          <a:bodyPr wrap="square">
            <a:spAutoFit/>
          </a:bodyPr>
          <a:lstStyle/>
          <a:p>
            <a:pPr algn="ctr">
              <a:lnSpc>
                <a:spcPct val="80000"/>
              </a:lnSpc>
            </a:pPr>
            <a:r>
              <a:rPr lang="en-US" b="1" spc="200" dirty="0">
                <a:solidFill>
                  <a:schemeClr val="tx1">
                    <a:lumMod val="50000"/>
                    <a:lumOff val="50000"/>
                  </a:schemeClr>
                </a:solidFill>
                <a:latin typeface="Titillium" charset="0"/>
                <a:ea typeface="Titillium" charset="0"/>
                <a:cs typeface="Titillium" charset="0"/>
              </a:rPr>
              <a:t>RESULTS</a:t>
            </a:r>
          </a:p>
        </p:txBody>
      </p:sp>
      <p:sp>
        <p:nvSpPr>
          <p:cNvPr id="2" name="Slide Number Placeholder 1">
            <a:extLst>
              <a:ext uri="{FF2B5EF4-FFF2-40B4-BE49-F238E27FC236}">
                <a16:creationId xmlns:a16="http://schemas.microsoft.com/office/drawing/2014/main" id="{F5384A3A-21B5-4697-874E-B0B7BF5E9E70}"/>
              </a:ext>
            </a:extLst>
          </p:cNvPr>
          <p:cNvSpPr>
            <a:spLocks noGrp="1"/>
          </p:cNvSpPr>
          <p:nvPr>
            <p:ph type="sldNum" sz="quarter" idx="12"/>
          </p:nvPr>
        </p:nvSpPr>
        <p:spPr/>
        <p:txBody>
          <a:bodyPr/>
          <a:lstStyle/>
          <a:p>
            <a:fld id="{FD38A122-9D37-40E4-A343-0621AE7B5863}" type="slidenum">
              <a:rPr lang="en-US" smtClean="0"/>
              <a:t>27</a:t>
            </a:fld>
            <a:endParaRPr lang="en-US"/>
          </a:p>
        </p:txBody>
      </p:sp>
    </p:spTree>
    <p:extLst>
      <p:ext uri="{BB962C8B-B14F-4D97-AF65-F5344CB8AC3E}">
        <p14:creationId xmlns:p14="http://schemas.microsoft.com/office/powerpoint/2010/main" val="133214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AA0F1-F598-475D-A457-419B3F4175C8}"/>
              </a:ext>
            </a:extLst>
          </p:cNvPr>
          <p:cNvSpPr>
            <a:spLocks noGrp="1"/>
          </p:cNvSpPr>
          <p:nvPr>
            <p:ph type="title"/>
          </p:nvPr>
        </p:nvSpPr>
        <p:spPr>
          <a:xfrm>
            <a:off x="647658" y="2709494"/>
            <a:ext cx="10515600" cy="1325563"/>
          </a:xfrm>
        </p:spPr>
        <p:txBody>
          <a:bodyPr>
            <a:normAutofit/>
          </a:bodyPr>
          <a:lstStyle/>
          <a:p>
            <a:r>
              <a:rPr lang="en-US" sz="4800" dirty="0">
                <a:latin typeface="ADAM.CG PRO" pitchFamily="50" charset="0"/>
              </a:rPr>
              <a:t>ACKNOWLEDGMENT </a:t>
            </a:r>
          </a:p>
        </p:txBody>
      </p:sp>
      <p:grpSp>
        <p:nvGrpSpPr>
          <p:cNvPr id="7" name="Group 5">
            <a:extLst>
              <a:ext uri="{FF2B5EF4-FFF2-40B4-BE49-F238E27FC236}">
                <a16:creationId xmlns:a16="http://schemas.microsoft.com/office/drawing/2014/main" id="{19DC291C-E9C7-406A-B2EF-CBCBF17FC7EF}"/>
              </a:ext>
            </a:extLst>
          </p:cNvPr>
          <p:cNvGrpSpPr>
            <a:grpSpLocks/>
          </p:cNvGrpSpPr>
          <p:nvPr/>
        </p:nvGrpSpPr>
        <p:grpSpPr bwMode="auto">
          <a:xfrm>
            <a:off x="1518148" y="4274393"/>
            <a:ext cx="10054856" cy="1242529"/>
            <a:chOff x="720" y="315"/>
            <a:chExt cx="10965" cy="1355"/>
          </a:xfrm>
        </p:grpSpPr>
        <p:sp>
          <p:nvSpPr>
            <p:cNvPr id="8" name="Rectangle 6">
              <a:extLst>
                <a:ext uri="{FF2B5EF4-FFF2-40B4-BE49-F238E27FC236}">
                  <a16:creationId xmlns:a16="http://schemas.microsoft.com/office/drawing/2014/main" id="{F33257A3-4E54-4CC3-B714-AC44781AC1AB}"/>
                </a:ext>
              </a:extLst>
            </p:cNvPr>
            <p:cNvSpPr>
              <a:spLocks noChangeArrowheads="1"/>
            </p:cNvSpPr>
            <p:nvPr/>
          </p:nvSpPr>
          <p:spPr bwMode="auto">
            <a:xfrm>
              <a:off x="3195" y="1335"/>
              <a:ext cx="8490" cy="75"/>
            </a:xfrm>
            <a:prstGeom prst="rect">
              <a:avLst/>
            </a:prstGeom>
            <a:gradFill rotWithShape="1">
              <a:gsLst>
                <a:gs pos="0">
                  <a:srgbClr val="92D050"/>
                </a:gs>
                <a:gs pos="50000">
                  <a:srgbClr val="5609E1">
                    <a:alpha val="55000"/>
                  </a:srgbClr>
                </a:gs>
                <a:gs pos="100000">
                  <a:srgbClr val="92D050"/>
                </a:gs>
              </a:gsLst>
              <a:lin ang="0" scaled="1"/>
            </a:gra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 name="Text Box 7">
              <a:extLst>
                <a:ext uri="{FF2B5EF4-FFF2-40B4-BE49-F238E27FC236}">
                  <a16:creationId xmlns:a16="http://schemas.microsoft.com/office/drawing/2014/main" id="{C57D4E63-EA20-471B-B035-EE61946EDED5}"/>
                </a:ext>
              </a:extLst>
            </p:cNvPr>
            <p:cNvSpPr txBox="1">
              <a:spLocks noChangeArrowheads="1"/>
            </p:cNvSpPr>
            <p:nvPr/>
          </p:nvSpPr>
          <p:spPr bwMode="auto">
            <a:xfrm>
              <a:off x="3445" y="790"/>
              <a:ext cx="8115" cy="479"/>
            </a:xfrm>
            <a:prstGeom prst="rect">
              <a:avLst/>
            </a:prstGeom>
            <a:solidFill>
              <a:srgbClr val="FFFFFF"/>
            </a:solidFill>
            <a:ln w="9525">
              <a:solidFill>
                <a:srgbClr val="FFFFFF"/>
              </a:solid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800"/>
                </a:spcAft>
                <a:buClrTx/>
                <a:buSzTx/>
                <a:buFontTx/>
                <a:buNone/>
                <a:tabLst/>
              </a:pPr>
              <a:r>
                <a:rPr kumimoji="0" lang="en-US" altLang="en-US" sz="1800" b="0" i="0" u="none" strike="noStrike" cap="none" normalizeH="0" baseline="0" dirty="0">
                  <a:ln>
                    <a:noFill/>
                  </a:ln>
                  <a:solidFill>
                    <a:srgbClr val="008000"/>
                  </a:solidFill>
                  <a:effectLst/>
                  <a:latin typeface="Lucida Blackletter" charset="0"/>
                </a:rPr>
                <a:t>University of San Carlos</a:t>
              </a:r>
              <a:r>
                <a:rPr kumimoji="0" lang="en-US" altLang="en-US" sz="1900" b="1" i="0" u="none" strike="noStrike" cap="none" normalizeH="0" baseline="0" dirty="0">
                  <a:ln>
                    <a:noFill/>
                  </a:ln>
                  <a:solidFill>
                    <a:srgbClr val="008000"/>
                  </a:solidFill>
                  <a:effectLst/>
                  <a:latin typeface="Calibri" panose="020F0502020204030204" pitchFamily="34" charset="0"/>
                </a:rPr>
                <a:t>  </a:t>
              </a:r>
              <a:r>
                <a:rPr kumimoji="0" lang="en-US" altLang="en-US" sz="1900" b="1" i="0" u="none" strike="noStrike" cap="none" normalizeH="0" baseline="0" dirty="0">
                  <a:ln>
                    <a:noFill/>
                  </a:ln>
                  <a:solidFill>
                    <a:srgbClr val="5609E1"/>
                  </a:solidFill>
                  <a:effectLst/>
                  <a:latin typeface="Calibri" panose="020F0502020204030204" pitchFamily="34" charset="0"/>
                </a:rPr>
                <a:t>Department of Physics</a:t>
              </a:r>
              <a:r>
                <a:rPr kumimoji="0" lang="en-US" altLang="en-US" sz="1900" b="1" i="0" u="none" strike="noStrike" cap="none" normalizeH="0" baseline="0" dirty="0">
                  <a:ln>
                    <a:noFill/>
                  </a:ln>
                  <a:solidFill>
                    <a:srgbClr val="008000"/>
                  </a:solidFill>
                  <a:effectLst/>
                  <a:latin typeface="Calibri" panose="020F050202020403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0" name="Group 8">
              <a:extLst>
                <a:ext uri="{FF2B5EF4-FFF2-40B4-BE49-F238E27FC236}">
                  <a16:creationId xmlns:a16="http://schemas.microsoft.com/office/drawing/2014/main" id="{9DEED2D2-4CEC-4CCE-B084-369B11756FF1}"/>
                </a:ext>
              </a:extLst>
            </p:cNvPr>
            <p:cNvGrpSpPr>
              <a:grpSpLocks/>
            </p:cNvGrpSpPr>
            <p:nvPr/>
          </p:nvGrpSpPr>
          <p:grpSpPr bwMode="auto">
            <a:xfrm>
              <a:off x="720" y="315"/>
              <a:ext cx="2415" cy="1355"/>
              <a:chOff x="720" y="463"/>
              <a:chExt cx="2580" cy="1522"/>
            </a:xfrm>
          </p:grpSpPr>
          <p:pic>
            <p:nvPicPr>
              <p:cNvPr id="1033" name="Picture 9" descr="letterhead%20logo">
                <a:extLst>
                  <a:ext uri="{FF2B5EF4-FFF2-40B4-BE49-F238E27FC236}">
                    <a16:creationId xmlns:a16="http://schemas.microsoft.com/office/drawing/2014/main" id="{09DEA617-1CB0-47EA-B4B2-464561DE709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8" y="486"/>
                <a:ext cx="1332" cy="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mb_logo4">
                <a:extLst>
                  <a:ext uri="{FF2B5EF4-FFF2-40B4-BE49-F238E27FC236}">
                    <a16:creationId xmlns:a16="http://schemas.microsoft.com/office/drawing/2014/main" id="{E4D2F26A-AF20-497F-BF86-C89C514B2F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463"/>
                <a:ext cx="1230" cy="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1" name="Content Placeholder 2">
            <a:extLst>
              <a:ext uri="{FF2B5EF4-FFF2-40B4-BE49-F238E27FC236}">
                <a16:creationId xmlns:a16="http://schemas.microsoft.com/office/drawing/2014/main" id="{5EA62168-382B-4BA1-B948-7A040D9D1A84}"/>
              </a:ext>
            </a:extLst>
          </p:cNvPr>
          <p:cNvSpPr>
            <a:spLocks noGrp="1"/>
          </p:cNvSpPr>
          <p:nvPr>
            <p:ph idx="1"/>
          </p:nvPr>
        </p:nvSpPr>
        <p:spPr>
          <a:xfrm>
            <a:off x="1057404" y="1333077"/>
            <a:ext cx="10515600" cy="1094211"/>
          </a:xfrm>
        </p:spPr>
        <p:txBody>
          <a:bodyPr>
            <a:normAutofit/>
          </a:bodyPr>
          <a:lstStyle/>
          <a:p>
            <a:pPr marL="0" indent="0">
              <a:buNone/>
            </a:pPr>
            <a:r>
              <a:rPr lang="en-US" sz="3200" dirty="0">
                <a:latin typeface="Titillium" panose="00000500000000000000" pitchFamily="50" charset="0"/>
              </a:rPr>
              <a:t>In the </a:t>
            </a:r>
            <a:r>
              <a:rPr lang="en-US" sz="3200" b="1" dirty="0">
                <a:latin typeface="Titillium" panose="00000500000000000000" pitchFamily="50" charset="0"/>
              </a:rPr>
              <a:t>presence of SaOs-2 Osteosarcoma cells</a:t>
            </a:r>
            <a:r>
              <a:rPr lang="en-US" sz="3200" dirty="0">
                <a:latin typeface="Titillium" panose="00000500000000000000" pitchFamily="50" charset="0"/>
              </a:rPr>
              <a:t>, the elastic modulus of the fibrin network </a:t>
            </a:r>
            <a:r>
              <a:rPr lang="en-US" sz="3200" b="1" dirty="0">
                <a:latin typeface="Titillium" panose="00000500000000000000" pitchFamily="50" charset="0"/>
              </a:rPr>
              <a:t>increased</a:t>
            </a:r>
            <a:r>
              <a:rPr lang="en-US" sz="3200" dirty="0">
                <a:latin typeface="Titillium" panose="00000500000000000000" pitchFamily="50" charset="0"/>
              </a:rPr>
              <a:t>.</a:t>
            </a:r>
            <a:endParaRPr lang="en-US" sz="3200" dirty="0">
              <a:latin typeface="Titillium" panose="00000500000000000000" pitchFamily="50"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6453472F-BC6E-4064-BB11-230674CF62DF}"/>
              </a:ext>
            </a:extLst>
          </p:cNvPr>
          <p:cNvCxnSpPr>
            <a:cxnSpLocks/>
          </p:cNvCxnSpPr>
          <p:nvPr/>
        </p:nvCxnSpPr>
        <p:spPr>
          <a:xfrm flipH="1">
            <a:off x="647658" y="2648478"/>
            <a:ext cx="10925346" cy="2475"/>
          </a:xfrm>
          <a:prstGeom prst="line">
            <a:avLst/>
          </a:prstGeom>
          <a:ln w="4445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79EA32A-67BA-4FDA-A61E-EC9E402C095D}"/>
              </a:ext>
            </a:extLst>
          </p:cNvPr>
          <p:cNvSpPr>
            <a:spLocks noGrp="1"/>
          </p:cNvSpPr>
          <p:nvPr>
            <p:ph type="sldNum" sz="quarter" idx="12"/>
          </p:nvPr>
        </p:nvSpPr>
        <p:spPr/>
        <p:txBody>
          <a:bodyPr/>
          <a:lstStyle/>
          <a:p>
            <a:fld id="{FD38A122-9D37-40E4-A343-0621AE7B5863}" type="slidenum">
              <a:rPr lang="en-US" smtClean="0"/>
              <a:t>28</a:t>
            </a:fld>
            <a:endParaRPr lang="en-US"/>
          </a:p>
        </p:txBody>
      </p:sp>
      <p:sp>
        <p:nvSpPr>
          <p:cNvPr id="13" name="Title 1">
            <a:extLst>
              <a:ext uri="{FF2B5EF4-FFF2-40B4-BE49-F238E27FC236}">
                <a16:creationId xmlns:a16="http://schemas.microsoft.com/office/drawing/2014/main" id="{182F907A-CA8F-46DD-86C4-AEE394754FC2}"/>
              </a:ext>
            </a:extLst>
          </p:cNvPr>
          <p:cNvSpPr txBox="1">
            <a:spLocks/>
          </p:cNvSpPr>
          <p:nvPr/>
        </p:nvSpPr>
        <p:spPr>
          <a:xfrm>
            <a:off x="3949658" y="5030787"/>
            <a:ext cx="824234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DAM.CG PRO" pitchFamily="50" charset="0"/>
              </a:rPr>
              <a:t>Thank you for listening!</a:t>
            </a:r>
          </a:p>
        </p:txBody>
      </p:sp>
    </p:spTree>
    <p:extLst>
      <p:ext uri="{BB962C8B-B14F-4D97-AF65-F5344CB8AC3E}">
        <p14:creationId xmlns:p14="http://schemas.microsoft.com/office/powerpoint/2010/main" val="1228973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8F57AF-340C-43AA-988E-66F1D5D8B348}"/>
              </a:ext>
            </a:extLst>
          </p:cNvPr>
          <p:cNvSpPr>
            <a:spLocks noGrp="1"/>
          </p:cNvSpPr>
          <p:nvPr>
            <p:ph type="sldNum" sz="quarter" idx="12"/>
          </p:nvPr>
        </p:nvSpPr>
        <p:spPr/>
        <p:txBody>
          <a:bodyPr/>
          <a:lstStyle/>
          <a:p>
            <a:fld id="{FD38A122-9D37-40E4-A343-0621AE7B5863}" type="slidenum">
              <a:rPr lang="en-US" smtClean="0"/>
              <a:t>29</a:t>
            </a:fld>
            <a:endParaRPr lang="en-US"/>
          </a:p>
        </p:txBody>
      </p:sp>
      <p:sp>
        <p:nvSpPr>
          <p:cNvPr id="5" name="Title 1">
            <a:extLst>
              <a:ext uri="{FF2B5EF4-FFF2-40B4-BE49-F238E27FC236}">
                <a16:creationId xmlns:a16="http://schemas.microsoft.com/office/drawing/2014/main" id="{34CE14C6-70F4-4434-8CF9-2F1938B244B6}"/>
              </a:ext>
            </a:extLst>
          </p:cNvPr>
          <p:cNvSpPr txBox="1">
            <a:spLocks/>
          </p:cNvSpPr>
          <p:nvPr/>
        </p:nvSpPr>
        <p:spPr>
          <a:xfrm>
            <a:off x="404330" y="320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DAM.CG PRO" pitchFamily="50" charset="0"/>
              </a:rPr>
              <a:t>REFERENCES </a:t>
            </a:r>
          </a:p>
        </p:txBody>
      </p:sp>
      <p:cxnSp>
        <p:nvCxnSpPr>
          <p:cNvPr id="6" name="Straight Connector 5">
            <a:extLst>
              <a:ext uri="{FF2B5EF4-FFF2-40B4-BE49-F238E27FC236}">
                <a16:creationId xmlns:a16="http://schemas.microsoft.com/office/drawing/2014/main" id="{ACB2E0C2-7E07-46A9-BE3F-20C65432E497}"/>
              </a:ext>
            </a:extLst>
          </p:cNvPr>
          <p:cNvCxnSpPr>
            <a:cxnSpLocks/>
          </p:cNvCxnSpPr>
          <p:nvPr/>
        </p:nvCxnSpPr>
        <p:spPr>
          <a:xfrm flipH="1">
            <a:off x="533034" y="1555064"/>
            <a:ext cx="10925346" cy="2475"/>
          </a:xfrm>
          <a:prstGeom prst="line">
            <a:avLst/>
          </a:prstGeom>
          <a:ln w="4445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sp>
        <p:nvSpPr>
          <p:cNvPr id="7" name="Slide Number Placeholder 2">
            <a:extLst>
              <a:ext uri="{FF2B5EF4-FFF2-40B4-BE49-F238E27FC236}">
                <a16:creationId xmlns:a16="http://schemas.microsoft.com/office/drawing/2014/main" id="{CA2FA6AC-A92E-4038-928D-43D0AC59BED8}"/>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38A122-9D37-40E4-A343-0621AE7B5863}" type="slidenum">
              <a:rPr lang="en-US" smtClean="0"/>
              <a:pPr/>
              <a:t>29</a:t>
            </a:fld>
            <a:endParaRPr lang="en-US"/>
          </a:p>
        </p:txBody>
      </p:sp>
      <p:sp>
        <p:nvSpPr>
          <p:cNvPr id="8" name="Rectangle 7">
            <a:extLst>
              <a:ext uri="{FF2B5EF4-FFF2-40B4-BE49-F238E27FC236}">
                <a16:creationId xmlns:a16="http://schemas.microsoft.com/office/drawing/2014/main" id="{71CA3021-FBB4-4FB6-BE07-9F0D432D58FD}"/>
              </a:ext>
            </a:extLst>
          </p:cNvPr>
          <p:cNvSpPr/>
          <p:nvPr/>
        </p:nvSpPr>
        <p:spPr>
          <a:xfrm>
            <a:off x="194831" y="1646238"/>
            <a:ext cx="11901714" cy="3970318"/>
          </a:xfrm>
          <a:prstGeom prst="rect">
            <a:avLst/>
          </a:prstGeom>
        </p:spPr>
        <p:txBody>
          <a:bodyPr wrap="square">
            <a:spAutoFit/>
          </a:bodyPr>
          <a:lstStyle/>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[1] R. I. </a:t>
            </a:r>
            <a:r>
              <a:rPr lang="en-US" sz="1400" dirty="0" err="1">
                <a:latin typeface="Arial" panose="020B0604020202020204" pitchFamily="34" charset="0"/>
                <a:cs typeface="Arial" panose="020B0604020202020204" pitchFamily="34" charset="0"/>
              </a:rPr>
              <a:t>Freshney</a:t>
            </a:r>
            <a:r>
              <a:rPr lang="en-US" sz="1400" dirty="0">
                <a:latin typeface="Arial" panose="020B0604020202020204" pitchFamily="34" charset="0"/>
                <a:cs typeface="Arial" panose="020B0604020202020204" pitchFamily="34" charset="0"/>
              </a:rPr>
              <a:t>, Culture of Animal Cells: A Manual of Basic Technique and Specialized Applications, Sixth Edition, John Wiley &amp; Sons, Inc., 2010. </a:t>
            </a:r>
          </a:p>
          <a:p>
            <a:r>
              <a:rPr lang="en-US" sz="1400" dirty="0">
                <a:latin typeface="Arial" panose="020B0604020202020204" pitchFamily="34" charset="0"/>
                <a:cs typeface="Arial" panose="020B0604020202020204" pitchFamily="34" charset="0"/>
              </a:rPr>
              <a:t>[2] G. Cooper, The Cell: A Molecular Approach. 2nd edition., Sunderland (MA): </a:t>
            </a:r>
            <a:r>
              <a:rPr lang="en-US" sz="1400" dirty="0" err="1">
                <a:latin typeface="Arial" panose="020B0604020202020204" pitchFamily="34" charset="0"/>
                <a:cs typeface="Arial" panose="020B0604020202020204" pitchFamily="34" charset="0"/>
              </a:rPr>
              <a:t>Sinauer</a:t>
            </a:r>
            <a:r>
              <a:rPr lang="en-US" sz="1400" dirty="0">
                <a:latin typeface="Arial" panose="020B0604020202020204" pitchFamily="34" charset="0"/>
                <a:cs typeface="Arial" panose="020B0604020202020204" pitchFamily="34" charset="0"/>
              </a:rPr>
              <a:t> Associates, 2000. </a:t>
            </a:r>
          </a:p>
          <a:p>
            <a:r>
              <a:rPr lang="en-US" sz="1400" dirty="0">
                <a:latin typeface="Arial" panose="020B0604020202020204" pitchFamily="34" charset="0"/>
                <a:cs typeface="Arial" panose="020B0604020202020204" pitchFamily="34" charset="0"/>
              </a:rPr>
              <a:t>[3] "National Cancer Institute," 2015. [Online]. Available: https://www.cancer.gov/about-cancer/understanding/what-is-cancer.</a:t>
            </a:r>
          </a:p>
          <a:p>
            <a:r>
              <a:rPr lang="en-US" sz="1400" dirty="0">
                <a:latin typeface="Arial" panose="020B0604020202020204" pitchFamily="34" charset="0"/>
                <a:cs typeface="Arial" panose="020B0604020202020204" pitchFamily="34" charset="0"/>
              </a:rPr>
              <a:t>[4] K. A. Jansen, R. G. </a:t>
            </a:r>
            <a:r>
              <a:rPr lang="en-US" sz="1400" dirty="0" err="1">
                <a:latin typeface="Arial" panose="020B0604020202020204" pitchFamily="34" charset="0"/>
                <a:cs typeface="Arial" panose="020B0604020202020204" pitchFamily="34" charset="0"/>
              </a:rPr>
              <a:t>Bacabac</a:t>
            </a:r>
            <a:r>
              <a:rPr lang="en-US" sz="1400" dirty="0">
                <a:latin typeface="Arial" panose="020B0604020202020204" pitchFamily="34" charset="0"/>
                <a:cs typeface="Arial" panose="020B0604020202020204" pitchFamily="34" charset="0"/>
              </a:rPr>
              <a:t>, I. K. </a:t>
            </a:r>
            <a:r>
              <a:rPr lang="en-US" sz="1400" dirty="0" err="1">
                <a:latin typeface="Arial" panose="020B0604020202020204" pitchFamily="34" charset="0"/>
                <a:cs typeface="Arial" panose="020B0604020202020204" pitchFamily="34" charset="0"/>
              </a:rPr>
              <a:t>Piechocka</a:t>
            </a:r>
            <a:r>
              <a:rPr lang="en-US" sz="1400" dirty="0">
                <a:latin typeface="Arial" panose="020B0604020202020204" pitchFamily="34" charset="0"/>
                <a:cs typeface="Arial" panose="020B0604020202020204" pitchFamily="34" charset="0"/>
              </a:rPr>
              <a:t> and G. H. </a:t>
            </a:r>
            <a:r>
              <a:rPr lang="en-US" sz="1400" dirty="0" err="1">
                <a:latin typeface="Arial" panose="020B0604020202020204" pitchFamily="34" charset="0"/>
                <a:cs typeface="Arial" panose="020B0604020202020204" pitchFamily="34" charset="0"/>
              </a:rPr>
              <a:t>Koenderink</a:t>
            </a:r>
            <a:r>
              <a:rPr lang="en-US" sz="1400" dirty="0">
                <a:latin typeface="Arial" panose="020B0604020202020204" pitchFamily="34" charset="0"/>
                <a:cs typeface="Arial" panose="020B0604020202020204" pitchFamily="34" charset="0"/>
              </a:rPr>
              <a:t>, "Cells actively stiffen fibrin networks by generating contractile stress," </a:t>
            </a:r>
            <a:r>
              <a:rPr lang="en-US" sz="1400" dirty="0" err="1">
                <a:latin typeface="Arial" panose="020B0604020202020204" pitchFamily="34" charset="0"/>
                <a:cs typeface="Arial" panose="020B0604020202020204" pitchFamily="34" charset="0"/>
              </a:rPr>
              <a:t>Boiphysical</a:t>
            </a:r>
            <a:r>
              <a:rPr lang="en-US" sz="1400" dirty="0">
                <a:latin typeface="Arial" panose="020B0604020202020204" pitchFamily="34" charset="0"/>
                <a:cs typeface="Arial" panose="020B0604020202020204" pitchFamily="34" charset="0"/>
              </a:rPr>
              <a:t> Journal, vol. 105, pp. 2240-2251, 2013. </a:t>
            </a:r>
          </a:p>
          <a:p>
            <a:r>
              <a:rPr lang="en-US" sz="1400" dirty="0">
                <a:latin typeface="Arial" panose="020B0604020202020204" pitchFamily="34" charset="0"/>
                <a:cs typeface="Arial" panose="020B0604020202020204" pitchFamily="34" charset="0"/>
              </a:rPr>
              <a:t>[5] I. </a:t>
            </a:r>
            <a:r>
              <a:rPr lang="en-US" sz="1400" dirty="0" err="1">
                <a:latin typeface="Arial" panose="020B0604020202020204" pitchFamily="34" charset="0"/>
                <a:cs typeface="Arial" panose="020B0604020202020204" pitchFamily="34" charset="0"/>
              </a:rPr>
              <a:t>Piechocka</a:t>
            </a:r>
            <a:r>
              <a:rPr lang="en-US" sz="1400" dirty="0">
                <a:latin typeface="Arial" panose="020B0604020202020204" pitchFamily="34" charset="0"/>
                <a:cs typeface="Arial" panose="020B0604020202020204" pitchFamily="34" charset="0"/>
              </a:rPr>
              <a:t>, "Biopolymers: from structural hierarchy to nonlinear rheology," 2012. </a:t>
            </a:r>
          </a:p>
          <a:p>
            <a:r>
              <a:rPr lang="en-US" sz="1400" dirty="0">
                <a:latin typeface="Arial" panose="020B0604020202020204" pitchFamily="34" charset="0"/>
                <a:cs typeface="Arial" panose="020B0604020202020204" pitchFamily="34" charset="0"/>
              </a:rPr>
              <a:t>[6] A. Teti, "Regulation of Cellular Functions by Extracellular Matrix," Journal of the American Society of Nephrology, pp. S83-S87, 1992. </a:t>
            </a:r>
          </a:p>
          <a:p>
            <a:r>
              <a:rPr lang="en-US" sz="1400" dirty="0">
                <a:latin typeface="Arial" panose="020B0604020202020204" pitchFamily="34" charset="0"/>
                <a:cs typeface="Arial" panose="020B0604020202020204" pitchFamily="34" charset="0"/>
              </a:rPr>
              <a:t>[7] D. Wirtz, "Particle-Tracking </a:t>
            </a:r>
            <a:r>
              <a:rPr lang="en-US" sz="1400" dirty="0" err="1">
                <a:latin typeface="Arial" panose="020B0604020202020204" pitchFamily="34" charset="0"/>
                <a:cs typeface="Arial" panose="020B0604020202020204" pitchFamily="34" charset="0"/>
              </a:rPr>
              <a:t>Microrheology</a:t>
            </a:r>
            <a:r>
              <a:rPr lang="en-US" sz="1400" dirty="0">
                <a:latin typeface="Arial" panose="020B0604020202020204" pitchFamily="34" charset="0"/>
                <a:cs typeface="Arial" panose="020B0604020202020204" pitchFamily="34" charset="0"/>
              </a:rPr>
              <a:t> of Living Cells: Principles and Applications," The Annual Review of Biophysics, pp. 301-326, 2009. </a:t>
            </a:r>
          </a:p>
          <a:p>
            <a:r>
              <a:rPr lang="en-US" sz="1400" dirty="0">
                <a:latin typeface="Arial" panose="020B0604020202020204" pitchFamily="34" charset="0"/>
                <a:cs typeface="Arial" panose="020B0604020202020204" pitchFamily="34" charset="0"/>
              </a:rPr>
              <a:t>[8] D. Mizuno, D. Head, F. </a:t>
            </a:r>
            <a:r>
              <a:rPr lang="en-US" sz="1400" dirty="0" err="1">
                <a:latin typeface="Arial" panose="020B0604020202020204" pitchFamily="34" charset="0"/>
                <a:cs typeface="Arial" panose="020B0604020202020204" pitchFamily="34" charset="0"/>
              </a:rPr>
              <a:t>MacKintosh</a:t>
            </a:r>
            <a:r>
              <a:rPr lang="en-US" sz="1400" dirty="0">
                <a:latin typeface="Arial" panose="020B0604020202020204" pitchFamily="34" charset="0"/>
                <a:cs typeface="Arial" panose="020B0604020202020204" pitchFamily="34" charset="0"/>
              </a:rPr>
              <a:t> and C. Schmidt, "Active and Passive </a:t>
            </a:r>
            <a:r>
              <a:rPr lang="en-US" sz="1400" dirty="0" err="1">
                <a:latin typeface="Arial" panose="020B0604020202020204" pitchFamily="34" charset="0"/>
                <a:cs typeface="Arial" panose="020B0604020202020204" pitchFamily="34" charset="0"/>
              </a:rPr>
              <a:t>Microrheology</a:t>
            </a:r>
            <a:r>
              <a:rPr lang="en-US" sz="1400" dirty="0">
                <a:latin typeface="Arial" panose="020B0604020202020204" pitchFamily="34" charset="0"/>
                <a:cs typeface="Arial" panose="020B0604020202020204" pitchFamily="34" charset="0"/>
              </a:rPr>
              <a:t> in Equilibrium and Nonequilibrium Systems," Macromolecules, p. 7194–7202, 2008. </a:t>
            </a:r>
          </a:p>
          <a:p>
            <a:r>
              <a:rPr lang="en-US" sz="1400" dirty="0">
                <a:latin typeface="Arial" panose="020B0604020202020204" pitchFamily="34" charset="0"/>
                <a:cs typeface="Arial" panose="020B0604020202020204" pitchFamily="34" charset="0"/>
              </a:rPr>
              <a:t>[9] P. A. </a:t>
            </a:r>
            <a:r>
              <a:rPr lang="en-US" sz="1400" dirty="0" err="1">
                <a:latin typeface="Arial" panose="020B0604020202020204" pitchFamily="34" charset="0"/>
                <a:cs typeface="Arial" panose="020B0604020202020204" pitchFamily="34" charset="0"/>
              </a:rPr>
              <a:t>Janmey</a:t>
            </a:r>
            <a:r>
              <a:rPr lang="en-US" sz="1400" dirty="0">
                <a:latin typeface="Arial" panose="020B0604020202020204" pitchFamily="34" charset="0"/>
                <a:cs typeface="Arial" panose="020B0604020202020204" pitchFamily="34" charset="0"/>
              </a:rPr>
              <a:t>, J. P. Winer and J. W. </a:t>
            </a:r>
            <a:r>
              <a:rPr lang="en-US" sz="1400" dirty="0" err="1">
                <a:latin typeface="Arial" panose="020B0604020202020204" pitchFamily="34" charset="0"/>
                <a:cs typeface="Arial" panose="020B0604020202020204" pitchFamily="34" charset="0"/>
              </a:rPr>
              <a:t>Weisel</a:t>
            </a:r>
            <a:r>
              <a:rPr lang="en-US" sz="1400" dirty="0">
                <a:latin typeface="Arial" panose="020B0604020202020204" pitchFamily="34" charset="0"/>
                <a:cs typeface="Arial" panose="020B0604020202020204" pitchFamily="34" charset="0"/>
              </a:rPr>
              <a:t>, "Fibrin gels and their clinical and," J. R. Soc. Interface, p. 1–10, 2008. </a:t>
            </a:r>
          </a:p>
          <a:p>
            <a:r>
              <a:rPr lang="en-US" sz="1400" dirty="0">
                <a:latin typeface="Arial" panose="020B0604020202020204" pitchFamily="34" charset="0"/>
                <a:cs typeface="Arial" panose="020B0604020202020204" pitchFamily="34" charset="0"/>
              </a:rPr>
              <a:t>[10] I. K. </a:t>
            </a:r>
            <a:r>
              <a:rPr lang="en-US" sz="1400" dirty="0" err="1">
                <a:latin typeface="Arial" panose="020B0604020202020204" pitchFamily="34" charset="0"/>
                <a:cs typeface="Arial" panose="020B0604020202020204" pitchFamily="34" charset="0"/>
              </a:rPr>
              <a:t>Piechocka</a:t>
            </a:r>
            <a:r>
              <a:rPr lang="en-US" sz="1400" dirty="0">
                <a:latin typeface="Arial" panose="020B0604020202020204" pitchFamily="34" charset="0"/>
                <a:cs typeface="Arial" panose="020B0604020202020204" pitchFamily="34" charset="0"/>
              </a:rPr>
              <a:t>, R. G. </a:t>
            </a:r>
            <a:r>
              <a:rPr lang="en-US" sz="1400" dirty="0" err="1">
                <a:latin typeface="Arial" panose="020B0604020202020204" pitchFamily="34" charset="0"/>
                <a:cs typeface="Arial" panose="020B0604020202020204" pitchFamily="34" charset="0"/>
              </a:rPr>
              <a:t>Bacabac</a:t>
            </a:r>
            <a:r>
              <a:rPr lang="en-US" sz="1400" dirty="0">
                <a:latin typeface="Arial" panose="020B0604020202020204" pitchFamily="34" charset="0"/>
                <a:cs typeface="Arial" panose="020B0604020202020204" pitchFamily="34" charset="0"/>
              </a:rPr>
              <a:t>, M. Potters, F. C. </a:t>
            </a:r>
            <a:r>
              <a:rPr lang="en-US" sz="1400" dirty="0" err="1">
                <a:latin typeface="Arial" panose="020B0604020202020204" pitchFamily="34" charset="0"/>
                <a:cs typeface="Arial" panose="020B0604020202020204" pitchFamily="34" charset="0"/>
              </a:rPr>
              <a:t>MacKintosh</a:t>
            </a:r>
            <a:r>
              <a:rPr lang="en-US" sz="1400" dirty="0">
                <a:latin typeface="Arial" panose="020B0604020202020204" pitchFamily="34" charset="0"/>
                <a:cs typeface="Arial" panose="020B0604020202020204" pitchFamily="34" charset="0"/>
              </a:rPr>
              <a:t> and G. H. </a:t>
            </a:r>
            <a:r>
              <a:rPr lang="en-US" sz="1400" dirty="0" err="1">
                <a:latin typeface="Arial" panose="020B0604020202020204" pitchFamily="34" charset="0"/>
                <a:cs typeface="Arial" panose="020B0604020202020204" pitchFamily="34" charset="0"/>
              </a:rPr>
              <a:t>Koenderink</a:t>
            </a:r>
            <a:r>
              <a:rPr lang="en-US" sz="1400" dirty="0">
                <a:latin typeface="Arial" panose="020B0604020202020204" pitchFamily="34" charset="0"/>
                <a:cs typeface="Arial" panose="020B0604020202020204" pitchFamily="34" charset="0"/>
              </a:rPr>
              <a:t>, "Structural Hierarchy Governs Fibrin Gel Mechanics," Biophysical Journal, p. 2281–2289, 2010. </a:t>
            </a:r>
          </a:p>
          <a:p>
            <a:r>
              <a:rPr lang="en-US" sz="1400" dirty="0">
                <a:latin typeface="Arial" panose="020B0604020202020204" pitchFamily="34" charset="0"/>
                <a:cs typeface="Arial" panose="020B0604020202020204" pitchFamily="34" charset="0"/>
              </a:rPr>
              <a:t>[11] V. </a:t>
            </a:r>
            <a:r>
              <a:rPr lang="en-US" sz="1400" dirty="0" err="1">
                <a:latin typeface="Arial" panose="020B0604020202020204" pitchFamily="34" charset="0"/>
                <a:cs typeface="Arial" panose="020B0604020202020204" pitchFamily="34" charset="0"/>
              </a:rPr>
              <a:t>Constantini</a:t>
            </a:r>
            <a:r>
              <a:rPr lang="en-US" sz="1400" dirty="0">
                <a:latin typeface="Arial" panose="020B0604020202020204" pitchFamily="34" charset="0"/>
                <a:cs typeface="Arial" panose="020B0604020202020204" pitchFamily="34" charset="0"/>
              </a:rPr>
              <a:t> and L. R. </a:t>
            </a:r>
            <a:r>
              <a:rPr lang="en-US" sz="1400" dirty="0" err="1">
                <a:latin typeface="Arial" panose="020B0604020202020204" pitchFamily="34" charset="0"/>
                <a:cs typeface="Arial" panose="020B0604020202020204" pitchFamily="34" charset="0"/>
              </a:rPr>
              <a:t>Zacharski</a:t>
            </a:r>
            <a:r>
              <a:rPr lang="en-US" sz="1400" dirty="0">
                <a:latin typeface="Arial" panose="020B0604020202020204" pitchFamily="34" charset="0"/>
                <a:cs typeface="Arial" panose="020B0604020202020204" pitchFamily="34" charset="0"/>
              </a:rPr>
              <a:t>, "The role of fibrin in tumor metastasis," Cancer and Metastasis Review, pp. 283-290, 1992. </a:t>
            </a:r>
          </a:p>
          <a:p>
            <a:r>
              <a:rPr lang="en-US" sz="1400" dirty="0">
                <a:latin typeface="Arial" panose="020B0604020202020204" pitchFamily="34" charset="0"/>
                <a:cs typeface="Arial" panose="020B0604020202020204" pitchFamily="34" charset="0"/>
              </a:rPr>
              <a:t>[12] J. C. Crocker and D. G. Grier, "Methods of Digital Video Microscopy for Colloidal Studies," Journal of Colloid and Interface Science, p. 298–310, 1996. </a:t>
            </a:r>
          </a:p>
          <a:p>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3063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965401-9B63-47E1-927E-D0EC1ED48E72}"/>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03591" y="-167425"/>
            <a:ext cx="13319034" cy="7025425"/>
          </a:xfrm>
        </p:spPr>
      </p:pic>
      <p:sp>
        <p:nvSpPr>
          <p:cNvPr id="6" name="Rectangle 5">
            <a:extLst>
              <a:ext uri="{FF2B5EF4-FFF2-40B4-BE49-F238E27FC236}">
                <a16:creationId xmlns:a16="http://schemas.microsoft.com/office/drawing/2014/main" id="{7776EC79-0DCD-4425-8440-23D078B3363C}"/>
              </a:ext>
            </a:extLst>
          </p:cNvPr>
          <p:cNvSpPr/>
          <p:nvPr/>
        </p:nvSpPr>
        <p:spPr>
          <a:xfrm>
            <a:off x="6879815" y="5112912"/>
            <a:ext cx="5312185" cy="110758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68DB10C-973A-4F59-8275-3E7E1F27A791}"/>
              </a:ext>
            </a:extLst>
          </p:cNvPr>
          <p:cNvSpPr txBox="1"/>
          <p:nvPr/>
        </p:nvSpPr>
        <p:spPr>
          <a:xfrm>
            <a:off x="6879815" y="5292023"/>
            <a:ext cx="5348324" cy="646331"/>
          </a:xfrm>
          <a:prstGeom prst="rect">
            <a:avLst/>
          </a:prstGeom>
          <a:noFill/>
        </p:spPr>
        <p:txBody>
          <a:bodyPr wrap="none" rtlCol="0">
            <a:spAutoFit/>
          </a:bodyPr>
          <a:lstStyle/>
          <a:p>
            <a:pPr algn="ctr"/>
            <a:r>
              <a:rPr lang="en-US" spc="600" dirty="0">
                <a:solidFill>
                  <a:schemeClr val="bg1">
                    <a:lumMod val="95000"/>
                  </a:schemeClr>
                </a:solidFill>
                <a:latin typeface="ADAM.CG PRO" pitchFamily="50" charset="0"/>
              </a:rPr>
              <a:t>Cancer remains to be </a:t>
            </a:r>
          </a:p>
          <a:p>
            <a:pPr algn="ctr"/>
            <a:r>
              <a:rPr lang="en-US" spc="600" dirty="0">
                <a:solidFill>
                  <a:schemeClr val="bg1">
                    <a:lumMod val="95000"/>
                  </a:schemeClr>
                </a:solidFill>
                <a:latin typeface="ADAM.CG PRO" pitchFamily="50" charset="0"/>
              </a:rPr>
              <a:t>a big problem until today</a:t>
            </a:r>
          </a:p>
        </p:txBody>
      </p:sp>
      <p:sp>
        <p:nvSpPr>
          <p:cNvPr id="2" name="Slide Number Placeholder 1">
            <a:extLst>
              <a:ext uri="{FF2B5EF4-FFF2-40B4-BE49-F238E27FC236}">
                <a16:creationId xmlns:a16="http://schemas.microsoft.com/office/drawing/2014/main" id="{94CCC3B0-40BC-40C8-9DA7-112B53C0ACD0}"/>
              </a:ext>
            </a:extLst>
          </p:cNvPr>
          <p:cNvSpPr>
            <a:spLocks noGrp="1"/>
          </p:cNvSpPr>
          <p:nvPr>
            <p:ph type="sldNum" sz="quarter" idx="12"/>
          </p:nvPr>
        </p:nvSpPr>
        <p:spPr/>
        <p:txBody>
          <a:bodyPr/>
          <a:lstStyle/>
          <a:p>
            <a:fld id="{FD38A122-9D37-40E4-A343-0621AE7B5863}" type="slidenum">
              <a:rPr lang="en-US" smtClean="0"/>
              <a:t>3</a:t>
            </a:fld>
            <a:endParaRPr lang="en-US"/>
          </a:p>
        </p:txBody>
      </p:sp>
    </p:spTree>
    <p:extLst>
      <p:ext uri="{BB962C8B-B14F-4D97-AF65-F5344CB8AC3E}">
        <p14:creationId xmlns:p14="http://schemas.microsoft.com/office/powerpoint/2010/main" val="280064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21D693-081C-4272-BEA8-9AFB44FEA7AC}"/>
              </a:ext>
            </a:extLst>
          </p:cNvPr>
          <p:cNvSpPr>
            <a:spLocks noGrp="1"/>
          </p:cNvSpPr>
          <p:nvPr>
            <p:ph type="sldNum" sz="quarter" idx="12"/>
          </p:nvPr>
        </p:nvSpPr>
        <p:spPr/>
        <p:txBody>
          <a:bodyPr/>
          <a:lstStyle/>
          <a:p>
            <a:fld id="{FD38A122-9D37-40E4-A343-0621AE7B5863}" type="slidenum">
              <a:rPr lang="en-US" smtClean="0"/>
              <a:t>30</a:t>
            </a:fld>
            <a:endParaRPr lang="en-US"/>
          </a:p>
        </p:txBody>
      </p:sp>
      <p:pic>
        <p:nvPicPr>
          <p:cNvPr id="6" name="Picture 5">
            <a:extLst>
              <a:ext uri="{FF2B5EF4-FFF2-40B4-BE49-F238E27FC236}">
                <a16:creationId xmlns:a16="http://schemas.microsoft.com/office/drawing/2014/main" id="{FDA0BC95-E83B-4E3E-A2D3-03CABDC8D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9131"/>
            <a:ext cx="6318351" cy="5020560"/>
          </a:xfrm>
          <a:prstGeom prst="rect">
            <a:avLst/>
          </a:prstGeom>
        </p:spPr>
      </p:pic>
      <p:pic>
        <p:nvPicPr>
          <p:cNvPr id="8" name="Picture 7">
            <a:extLst>
              <a:ext uri="{FF2B5EF4-FFF2-40B4-BE49-F238E27FC236}">
                <a16:creationId xmlns:a16="http://schemas.microsoft.com/office/drawing/2014/main" id="{B4DF2521-6DFD-4CE9-8960-474FB0B9B4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5316" y="931198"/>
            <a:ext cx="6465084" cy="5137155"/>
          </a:xfrm>
          <a:prstGeom prst="rect">
            <a:avLst/>
          </a:prstGeom>
        </p:spPr>
      </p:pic>
      <p:sp>
        <p:nvSpPr>
          <p:cNvPr id="9" name="Title 1">
            <a:extLst>
              <a:ext uri="{FF2B5EF4-FFF2-40B4-BE49-F238E27FC236}">
                <a16:creationId xmlns:a16="http://schemas.microsoft.com/office/drawing/2014/main" id="{A2527D00-C7F9-48DB-B3B6-FBE4B61636DF}"/>
              </a:ext>
            </a:extLst>
          </p:cNvPr>
          <p:cNvSpPr>
            <a:spLocks noGrp="1"/>
          </p:cNvSpPr>
          <p:nvPr>
            <p:ph type="title"/>
          </p:nvPr>
        </p:nvSpPr>
        <p:spPr>
          <a:xfrm>
            <a:off x="838199" y="365125"/>
            <a:ext cx="9452429" cy="1325563"/>
          </a:xfrm>
        </p:spPr>
        <p:txBody>
          <a:bodyPr>
            <a:normAutofit/>
          </a:bodyPr>
          <a:lstStyle/>
          <a:p>
            <a:r>
              <a:rPr lang="en-US" sz="2400" b="1" dirty="0">
                <a:latin typeface="Titillium" panose="00000500000000000000" pitchFamily="50" charset="0"/>
              </a:rPr>
              <a:t>UPDATE: </a:t>
            </a:r>
            <a:r>
              <a:rPr lang="en-US" sz="2400" b="1" dirty="0" err="1">
                <a:latin typeface="Titillium" panose="00000500000000000000" pitchFamily="50" charset="0"/>
              </a:rPr>
              <a:t>Microrheology</a:t>
            </a:r>
            <a:r>
              <a:rPr lang="en-US" sz="2400" b="1" dirty="0">
                <a:latin typeface="Titillium" panose="00000500000000000000" pitchFamily="50" charset="0"/>
              </a:rPr>
              <a:t> of Fibrin Gel using Video Microscopy</a:t>
            </a:r>
          </a:p>
        </p:txBody>
      </p:sp>
    </p:spTree>
    <p:extLst>
      <p:ext uri="{BB962C8B-B14F-4D97-AF65-F5344CB8AC3E}">
        <p14:creationId xmlns:p14="http://schemas.microsoft.com/office/powerpoint/2010/main" val="3484021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6BD044-6AF1-490C-97D0-B69C57D01B30}"/>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54934"/>
            <a:ext cx="12260830" cy="6947804"/>
          </a:xfrm>
          <a:prstGeom prst="rect">
            <a:avLst/>
          </a:prstGeom>
        </p:spPr>
      </p:pic>
      <p:sp>
        <p:nvSpPr>
          <p:cNvPr id="5" name="TextBox 4">
            <a:extLst>
              <a:ext uri="{FF2B5EF4-FFF2-40B4-BE49-F238E27FC236}">
                <a16:creationId xmlns:a16="http://schemas.microsoft.com/office/drawing/2014/main" id="{1914C349-D89C-4EC3-B04B-91D418726930}"/>
              </a:ext>
            </a:extLst>
          </p:cNvPr>
          <p:cNvSpPr txBox="1"/>
          <p:nvPr/>
        </p:nvSpPr>
        <p:spPr>
          <a:xfrm>
            <a:off x="1513309" y="2911842"/>
            <a:ext cx="9638921" cy="1323439"/>
          </a:xfrm>
          <a:prstGeom prst="rect">
            <a:avLst/>
          </a:prstGeom>
          <a:noFill/>
        </p:spPr>
        <p:txBody>
          <a:bodyPr wrap="none" rtlCol="0">
            <a:spAutoFit/>
          </a:bodyPr>
          <a:lstStyle/>
          <a:p>
            <a:pPr algn="ctr"/>
            <a:r>
              <a:rPr lang="en-US" sz="4000" b="1" kern="1500" spc="670" dirty="0">
                <a:latin typeface="ADAM.CG PRO" pitchFamily="50" charset="0"/>
              </a:rPr>
              <a:t>WHY and how</a:t>
            </a:r>
          </a:p>
          <a:p>
            <a:pPr algn="ctr"/>
            <a:r>
              <a:rPr lang="en-US" sz="4000" b="1" kern="1500" spc="670" dirty="0">
                <a:latin typeface="ADAM.CG PRO" pitchFamily="50" charset="0"/>
              </a:rPr>
              <a:t> DO CANCER CELLs SPREAD?</a:t>
            </a:r>
          </a:p>
        </p:txBody>
      </p:sp>
      <p:sp>
        <p:nvSpPr>
          <p:cNvPr id="8" name="TextBox 7">
            <a:extLst>
              <a:ext uri="{FF2B5EF4-FFF2-40B4-BE49-F238E27FC236}">
                <a16:creationId xmlns:a16="http://schemas.microsoft.com/office/drawing/2014/main" id="{ABD588E8-AAFC-4C0A-8F47-A7537D0F0D40}"/>
              </a:ext>
            </a:extLst>
          </p:cNvPr>
          <p:cNvSpPr txBox="1"/>
          <p:nvPr/>
        </p:nvSpPr>
        <p:spPr>
          <a:xfrm>
            <a:off x="7682880" y="6573252"/>
            <a:ext cx="4509120" cy="276999"/>
          </a:xfrm>
          <a:prstGeom prst="rect">
            <a:avLst/>
          </a:prstGeom>
          <a:noFill/>
        </p:spPr>
        <p:txBody>
          <a:bodyPr wrap="none" rtlCol="0">
            <a:spAutoFit/>
          </a:bodyPr>
          <a:lstStyle/>
          <a:p>
            <a:r>
              <a:rPr lang="en-US" sz="1200" dirty="0">
                <a:solidFill>
                  <a:schemeClr val="bg1">
                    <a:lumMod val="85000"/>
                  </a:schemeClr>
                </a:solidFill>
              </a:rPr>
              <a:t>https://www.cancer.gov/about-cancer/understanding/what-is-cancer</a:t>
            </a:r>
          </a:p>
        </p:txBody>
      </p:sp>
      <p:sp>
        <p:nvSpPr>
          <p:cNvPr id="2" name="Slide Number Placeholder 1">
            <a:extLst>
              <a:ext uri="{FF2B5EF4-FFF2-40B4-BE49-F238E27FC236}">
                <a16:creationId xmlns:a16="http://schemas.microsoft.com/office/drawing/2014/main" id="{C187C2B2-AE9F-4546-B473-2404E2777DAF}"/>
              </a:ext>
            </a:extLst>
          </p:cNvPr>
          <p:cNvSpPr>
            <a:spLocks noGrp="1"/>
          </p:cNvSpPr>
          <p:nvPr>
            <p:ph type="sldNum" sz="quarter" idx="12"/>
          </p:nvPr>
        </p:nvSpPr>
        <p:spPr/>
        <p:txBody>
          <a:bodyPr/>
          <a:lstStyle/>
          <a:p>
            <a:fld id="{FD38A122-9D37-40E4-A343-0621AE7B5863}" type="slidenum">
              <a:rPr lang="en-US" smtClean="0"/>
              <a:t>4</a:t>
            </a:fld>
            <a:endParaRPr lang="en-US"/>
          </a:p>
        </p:txBody>
      </p:sp>
    </p:spTree>
    <p:extLst>
      <p:ext uri="{BB962C8B-B14F-4D97-AF65-F5344CB8AC3E}">
        <p14:creationId xmlns:p14="http://schemas.microsoft.com/office/powerpoint/2010/main" val="46069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8A9CED-C39B-4328-972A-638E76C093D9}"/>
              </a:ext>
            </a:extLst>
          </p:cNvPr>
          <p:cNvSpPr txBox="1">
            <a:spLocks/>
          </p:cNvSpPr>
          <p:nvPr/>
        </p:nvSpPr>
        <p:spPr>
          <a:xfrm>
            <a:off x="647826" y="702365"/>
            <a:ext cx="2553360" cy="65066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DAM.CG PRO" pitchFamily="50" charset="0"/>
              </a:rPr>
              <a:t>Outline:</a:t>
            </a:r>
          </a:p>
        </p:txBody>
      </p:sp>
      <p:sp>
        <p:nvSpPr>
          <p:cNvPr id="5" name="TextBox 4">
            <a:extLst>
              <a:ext uri="{FF2B5EF4-FFF2-40B4-BE49-F238E27FC236}">
                <a16:creationId xmlns:a16="http://schemas.microsoft.com/office/drawing/2014/main" id="{EA34283A-329D-4F49-9568-173259CFDD39}"/>
              </a:ext>
            </a:extLst>
          </p:cNvPr>
          <p:cNvSpPr txBox="1"/>
          <p:nvPr/>
        </p:nvSpPr>
        <p:spPr>
          <a:xfrm>
            <a:off x="2190974" y="3839958"/>
            <a:ext cx="1686360" cy="200439"/>
          </a:xfrm>
          <a:prstGeom prst="rect">
            <a:avLst/>
          </a:prstGeom>
          <a:noFill/>
        </p:spPr>
        <p:txBody>
          <a:bodyPr wrap="none" lIns="0" tIns="0" rIns="0" bIns="0" rtlCol="0">
            <a:spAutoFit/>
          </a:bodyPr>
          <a:lstStyle/>
          <a:p>
            <a:pPr algn="ctr">
              <a:lnSpc>
                <a:spcPct val="80000"/>
              </a:lnSpc>
            </a:pPr>
            <a:r>
              <a:rPr lang="en-US" sz="1600" b="1" spc="200" dirty="0">
                <a:latin typeface="Titillium" charset="0"/>
                <a:ea typeface="Titillium" charset="0"/>
                <a:cs typeface="Titillium" charset="0"/>
              </a:rPr>
              <a:t>INTRODUCTION</a:t>
            </a:r>
          </a:p>
        </p:txBody>
      </p:sp>
      <p:sp>
        <p:nvSpPr>
          <p:cNvPr id="6" name="TextBox 5">
            <a:extLst>
              <a:ext uri="{FF2B5EF4-FFF2-40B4-BE49-F238E27FC236}">
                <a16:creationId xmlns:a16="http://schemas.microsoft.com/office/drawing/2014/main" id="{EDC6F365-4D80-40B5-9CAD-A7FD1ADC703D}"/>
              </a:ext>
            </a:extLst>
          </p:cNvPr>
          <p:cNvSpPr txBox="1"/>
          <p:nvPr/>
        </p:nvSpPr>
        <p:spPr>
          <a:xfrm>
            <a:off x="4780061" y="3839958"/>
            <a:ext cx="882165" cy="200439"/>
          </a:xfrm>
          <a:prstGeom prst="rect">
            <a:avLst/>
          </a:prstGeom>
          <a:noFill/>
        </p:spPr>
        <p:txBody>
          <a:bodyPr wrap="none" lIns="0" tIns="0" rIns="0" bIns="0" rtlCol="0">
            <a:spAutoFit/>
          </a:bodyPr>
          <a:lstStyle/>
          <a:p>
            <a:pPr algn="ctr">
              <a:lnSpc>
                <a:spcPct val="80000"/>
              </a:lnSpc>
            </a:pPr>
            <a:r>
              <a:rPr lang="en-US" sz="1600" b="1" spc="200" dirty="0">
                <a:latin typeface="Titillium" charset="0"/>
                <a:ea typeface="Titillium" charset="0"/>
                <a:cs typeface="Titillium" charset="0"/>
              </a:rPr>
              <a:t>THEORY</a:t>
            </a:r>
          </a:p>
        </p:txBody>
      </p:sp>
      <p:sp>
        <p:nvSpPr>
          <p:cNvPr id="7" name="TextBox 6">
            <a:extLst>
              <a:ext uri="{FF2B5EF4-FFF2-40B4-BE49-F238E27FC236}">
                <a16:creationId xmlns:a16="http://schemas.microsoft.com/office/drawing/2014/main" id="{43CA6CD5-FB6F-470C-A7E1-A238017FE5D5}"/>
              </a:ext>
            </a:extLst>
          </p:cNvPr>
          <p:cNvSpPr txBox="1"/>
          <p:nvPr/>
        </p:nvSpPr>
        <p:spPr>
          <a:xfrm>
            <a:off x="6565072" y="3839958"/>
            <a:ext cx="1682255" cy="200439"/>
          </a:xfrm>
          <a:prstGeom prst="rect">
            <a:avLst/>
          </a:prstGeom>
          <a:noFill/>
        </p:spPr>
        <p:txBody>
          <a:bodyPr wrap="none" lIns="0" tIns="0" rIns="0" bIns="0" rtlCol="0">
            <a:spAutoFit/>
          </a:bodyPr>
          <a:lstStyle/>
          <a:p>
            <a:pPr algn="ctr">
              <a:lnSpc>
                <a:spcPct val="80000"/>
              </a:lnSpc>
            </a:pPr>
            <a:r>
              <a:rPr lang="en-US" sz="1600" b="1" spc="200" dirty="0">
                <a:latin typeface="Titillium" charset="0"/>
                <a:ea typeface="Titillium" charset="0"/>
                <a:cs typeface="Titillium" charset="0"/>
              </a:rPr>
              <a:t>METHODOLOGY</a:t>
            </a:r>
          </a:p>
        </p:txBody>
      </p:sp>
      <p:sp>
        <p:nvSpPr>
          <p:cNvPr id="8" name="TextBox 7">
            <a:extLst>
              <a:ext uri="{FF2B5EF4-FFF2-40B4-BE49-F238E27FC236}">
                <a16:creationId xmlns:a16="http://schemas.microsoft.com/office/drawing/2014/main" id="{578C5DED-B310-43BF-9C2C-02CC77E50CCC}"/>
              </a:ext>
            </a:extLst>
          </p:cNvPr>
          <p:cNvSpPr txBox="1"/>
          <p:nvPr/>
        </p:nvSpPr>
        <p:spPr>
          <a:xfrm>
            <a:off x="9072862" y="3839958"/>
            <a:ext cx="1035925" cy="196977"/>
          </a:xfrm>
          <a:prstGeom prst="rect">
            <a:avLst/>
          </a:prstGeom>
          <a:noFill/>
        </p:spPr>
        <p:txBody>
          <a:bodyPr wrap="none" lIns="0" tIns="0" rIns="0" bIns="0" rtlCol="0">
            <a:spAutoFit/>
          </a:bodyPr>
          <a:lstStyle/>
          <a:p>
            <a:pPr algn="ctr">
              <a:lnSpc>
                <a:spcPct val="80000"/>
              </a:lnSpc>
            </a:pPr>
            <a:r>
              <a:rPr lang="en-US" sz="1600" b="1" spc="200" dirty="0">
                <a:latin typeface="Titillium" charset="0"/>
                <a:ea typeface="Titillium" charset="0"/>
                <a:cs typeface="Titillium" charset="0"/>
              </a:rPr>
              <a:t> RESULTS</a:t>
            </a:r>
          </a:p>
        </p:txBody>
      </p:sp>
      <p:sp>
        <p:nvSpPr>
          <p:cNvPr id="10" name="Oval 9">
            <a:extLst>
              <a:ext uri="{FF2B5EF4-FFF2-40B4-BE49-F238E27FC236}">
                <a16:creationId xmlns:a16="http://schemas.microsoft.com/office/drawing/2014/main" id="{CBADB21F-DFC8-4E39-8B73-719D98EF1EDD}"/>
              </a:ext>
            </a:extLst>
          </p:cNvPr>
          <p:cNvSpPr/>
          <p:nvPr/>
        </p:nvSpPr>
        <p:spPr>
          <a:xfrm>
            <a:off x="5024440" y="4304134"/>
            <a:ext cx="393405" cy="393405"/>
          </a:xfrm>
          <a:prstGeom prst="ellipse">
            <a:avLst/>
          </a:prstGeom>
          <a:noFill/>
          <a:ln w="6350">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tx1">
                    <a:alpha val="40000"/>
                  </a:schemeClr>
                </a:solidFill>
                <a:latin typeface="Titillium" charset="0"/>
                <a:ea typeface="Titillium" charset="0"/>
                <a:cs typeface="Titillium" charset="0"/>
              </a:rPr>
              <a:t>2</a:t>
            </a:r>
          </a:p>
        </p:txBody>
      </p:sp>
      <p:sp>
        <p:nvSpPr>
          <p:cNvPr id="11" name="Oval 10">
            <a:extLst>
              <a:ext uri="{FF2B5EF4-FFF2-40B4-BE49-F238E27FC236}">
                <a16:creationId xmlns:a16="http://schemas.microsoft.com/office/drawing/2014/main" id="{A0F6ECB2-136B-4E0C-80E2-8FD66B81B906}"/>
              </a:ext>
            </a:extLst>
          </p:cNvPr>
          <p:cNvSpPr/>
          <p:nvPr/>
        </p:nvSpPr>
        <p:spPr>
          <a:xfrm>
            <a:off x="7209495" y="4304134"/>
            <a:ext cx="393405" cy="393405"/>
          </a:xfrm>
          <a:prstGeom prst="ellipse">
            <a:avLst/>
          </a:prstGeom>
          <a:noFill/>
          <a:ln w="6350">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tx1">
                    <a:alpha val="40000"/>
                  </a:schemeClr>
                </a:solidFill>
                <a:latin typeface="Titillium" charset="0"/>
                <a:ea typeface="Titillium" charset="0"/>
                <a:cs typeface="Titillium" charset="0"/>
              </a:rPr>
              <a:t>3</a:t>
            </a:r>
          </a:p>
        </p:txBody>
      </p:sp>
      <p:sp>
        <p:nvSpPr>
          <p:cNvPr id="12" name="Oval 11">
            <a:extLst>
              <a:ext uri="{FF2B5EF4-FFF2-40B4-BE49-F238E27FC236}">
                <a16:creationId xmlns:a16="http://schemas.microsoft.com/office/drawing/2014/main" id="{76860124-A83E-4FDB-BDFB-52D030113327}"/>
              </a:ext>
            </a:extLst>
          </p:cNvPr>
          <p:cNvSpPr/>
          <p:nvPr/>
        </p:nvSpPr>
        <p:spPr>
          <a:xfrm>
            <a:off x="9394549" y="4304134"/>
            <a:ext cx="393405" cy="393405"/>
          </a:xfrm>
          <a:prstGeom prst="ellipse">
            <a:avLst/>
          </a:prstGeom>
          <a:noFill/>
          <a:ln w="6350">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tx1">
                    <a:alpha val="40000"/>
                  </a:schemeClr>
                </a:solidFill>
                <a:latin typeface="Titillium" charset="0"/>
                <a:ea typeface="Titillium" charset="0"/>
                <a:cs typeface="Titillium" charset="0"/>
              </a:rPr>
              <a:t>4</a:t>
            </a:r>
          </a:p>
        </p:txBody>
      </p:sp>
      <p:cxnSp>
        <p:nvCxnSpPr>
          <p:cNvPr id="13" name="Straight Connector 12">
            <a:extLst>
              <a:ext uri="{FF2B5EF4-FFF2-40B4-BE49-F238E27FC236}">
                <a16:creationId xmlns:a16="http://schemas.microsoft.com/office/drawing/2014/main" id="{57FA7826-E952-4A6E-9906-8B0C6C71950E}"/>
              </a:ext>
            </a:extLst>
          </p:cNvPr>
          <p:cNvCxnSpPr/>
          <p:nvPr/>
        </p:nvCxnSpPr>
        <p:spPr>
          <a:xfrm>
            <a:off x="3284019" y="4506027"/>
            <a:ext cx="1669312" cy="0"/>
          </a:xfrm>
          <a:prstGeom prst="line">
            <a:avLst/>
          </a:prstGeom>
          <a:ln w="9525">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277852-B49F-428D-8DDA-57D99F516159}"/>
              </a:ext>
            </a:extLst>
          </p:cNvPr>
          <p:cNvCxnSpPr/>
          <p:nvPr/>
        </p:nvCxnSpPr>
        <p:spPr>
          <a:xfrm>
            <a:off x="5468384" y="4506027"/>
            <a:ext cx="1669312" cy="0"/>
          </a:xfrm>
          <a:prstGeom prst="line">
            <a:avLst/>
          </a:prstGeom>
          <a:ln>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7E553C1-0FD8-470B-B22A-BA7A74A05467}"/>
              </a:ext>
            </a:extLst>
          </p:cNvPr>
          <p:cNvCxnSpPr/>
          <p:nvPr/>
        </p:nvCxnSpPr>
        <p:spPr>
          <a:xfrm>
            <a:off x="7650808" y="4500836"/>
            <a:ext cx="1669312" cy="0"/>
          </a:xfrm>
          <a:prstGeom prst="line">
            <a:avLst/>
          </a:prstGeom>
          <a:ln>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009D10B2-F85D-4A32-A347-579F10EBAB6D}"/>
              </a:ext>
            </a:extLst>
          </p:cNvPr>
          <p:cNvPicPr>
            <a:picLocks noChangeAspect="1"/>
          </p:cNvPicPr>
          <p:nvPr/>
        </p:nvPicPr>
        <p:blipFill>
          <a:blip r:embed="rId2"/>
          <a:stretch>
            <a:fillRect/>
          </a:stretch>
        </p:blipFill>
        <p:spPr>
          <a:xfrm>
            <a:off x="2775215" y="2993765"/>
            <a:ext cx="731347" cy="731347"/>
          </a:xfrm>
          <a:prstGeom prst="rect">
            <a:avLst/>
          </a:prstGeom>
        </p:spPr>
      </p:pic>
      <p:grpSp>
        <p:nvGrpSpPr>
          <p:cNvPr id="17" name="Group 16">
            <a:extLst>
              <a:ext uri="{FF2B5EF4-FFF2-40B4-BE49-F238E27FC236}">
                <a16:creationId xmlns:a16="http://schemas.microsoft.com/office/drawing/2014/main" id="{B7AFFAC2-6253-4D1A-B964-DD112BA382BD}"/>
              </a:ext>
            </a:extLst>
          </p:cNvPr>
          <p:cNvGrpSpPr/>
          <p:nvPr/>
        </p:nvGrpSpPr>
        <p:grpSpPr>
          <a:xfrm>
            <a:off x="4887924" y="3120062"/>
            <a:ext cx="666435" cy="629834"/>
            <a:chOff x="4831743" y="2086940"/>
            <a:chExt cx="1158239" cy="1094628"/>
          </a:xfrm>
        </p:grpSpPr>
        <p:pic>
          <p:nvPicPr>
            <p:cNvPr id="18" name="Picture 17">
              <a:extLst>
                <a:ext uri="{FF2B5EF4-FFF2-40B4-BE49-F238E27FC236}">
                  <a16:creationId xmlns:a16="http://schemas.microsoft.com/office/drawing/2014/main" id="{AD131BDB-F087-4895-9006-B2AB3297015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7994" t="4930" r="59014" b="60616"/>
            <a:stretch/>
          </p:blipFill>
          <p:spPr>
            <a:xfrm>
              <a:off x="4831743" y="2086940"/>
              <a:ext cx="1158239" cy="1094628"/>
            </a:xfrm>
            <a:prstGeom prst="rect">
              <a:avLst/>
            </a:prstGeom>
          </p:spPr>
        </p:pic>
        <p:sp>
          <p:nvSpPr>
            <p:cNvPr id="19" name="Oval 18">
              <a:extLst>
                <a:ext uri="{FF2B5EF4-FFF2-40B4-BE49-F238E27FC236}">
                  <a16:creationId xmlns:a16="http://schemas.microsoft.com/office/drawing/2014/main" id="{5F7E3443-9A3A-48F5-AA12-4736900BA152}"/>
                </a:ext>
              </a:extLst>
            </p:cNvPr>
            <p:cNvSpPr/>
            <p:nvPr/>
          </p:nvSpPr>
          <p:spPr bwMode="auto">
            <a:xfrm>
              <a:off x="5347207" y="2548557"/>
              <a:ext cx="182925" cy="168216"/>
            </a:xfrm>
            <a:prstGeom prst="ellipse">
              <a:avLst/>
            </a:prstGeom>
            <a:solidFill>
              <a:schemeClr val="tx1">
                <a:lumMod val="95000"/>
                <a:lumOff val="5000"/>
              </a:schemeClr>
            </a:solidFill>
            <a:ln>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a:p>
          </p:txBody>
        </p:sp>
      </p:grpSp>
      <p:pic>
        <p:nvPicPr>
          <p:cNvPr id="22" name="Picture 21">
            <a:extLst>
              <a:ext uri="{FF2B5EF4-FFF2-40B4-BE49-F238E27FC236}">
                <a16:creationId xmlns:a16="http://schemas.microsoft.com/office/drawing/2014/main" id="{544E7580-9DE9-4F4C-8BDF-EF0D582AA52E}"/>
              </a:ext>
            </a:extLst>
          </p:cNvPr>
          <p:cNvPicPr>
            <a:picLocks noChangeAspect="1"/>
          </p:cNvPicPr>
          <p:nvPr/>
        </p:nvPicPr>
        <p:blipFill>
          <a:blip r:embed="rId5"/>
          <a:stretch>
            <a:fillRect/>
          </a:stretch>
        </p:blipFill>
        <p:spPr>
          <a:xfrm>
            <a:off x="9240608" y="3065146"/>
            <a:ext cx="673859" cy="673859"/>
          </a:xfrm>
          <a:prstGeom prst="rect">
            <a:avLst/>
          </a:prstGeom>
        </p:spPr>
      </p:pic>
      <p:pic>
        <p:nvPicPr>
          <p:cNvPr id="25" name="Picture 24">
            <a:extLst>
              <a:ext uri="{FF2B5EF4-FFF2-40B4-BE49-F238E27FC236}">
                <a16:creationId xmlns:a16="http://schemas.microsoft.com/office/drawing/2014/main" id="{FA457B52-4DE5-436E-A540-5B0C961751B9}"/>
              </a:ext>
            </a:extLst>
          </p:cNvPr>
          <p:cNvPicPr>
            <a:picLocks noChangeAspect="1"/>
          </p:cNvPicPr>
          <p:nvPr/>
        </p:nvPicPr>
        <p:blipFill rotWithShape="1">
          <a:blip r:embed="rId6"/>
          <a:srcRect l="30638" r="1"/>
          <a:stretch/>
        </p:blipFill>
        <p:spPr>
          <a:xfrm>
            <a:off x="6817095" y="2554727"/>
            <a:ext cx="1492976" cy="1256203"/>
          </a:xfrm>
          <a:prstGeom prst="rect">
            <a:avLst/>
          </a:prstGeom>
        </p:spPr>
      </p:pic>
      <p:sp>
        <p:nvSpPr>
          <p:cNvPr id="28" name="Oval 27">
            <a:extLst>
              <a:ext uri="{FF2B5EF4-FFF2-40B4-BE49-F238E27FC236}">
                <a16:creationId xmlns:a16="http://schemas.microsoft.com/office/drawing/2014/main" id="{8CC6F2D2-CACF-4D8F-8C02-DD5CF24151D3}"/>
              </a:ext>
            </a:extLst>
          </p:cNvPr>
          <p:cNvSpPr/>
          <p:nvPr/>
        </p:nvSpPr>
        <p:spPr>
          <a:xfrm>
            <a:off x="2828536" y="4312482"/>
            <a:ext cx="393405" cy="393405"/>
          </a:xfrm>
          <a:prstGeom prst="ellipse">
            <a:avLst/>
          </a:prstGeom>
          <a:noFill/>
          <a:ln w="12700">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alpha val="40000"/>
                  </a:schemeClr>
                </a:solidFill>
                <a:latin typeface="Titillium" charset="0"/>
                <a:ea typeface="Titillium" charset="0"/>
                <a:cs typeface="Titillium" charset="0"/>
              </a:rPr>
              <a:t>1</a:t>
            </a:r>
          </a:p>
        </p:txBody>
      </p:sp>
      <p:sp>
        <p:nvSpPr>
          <p:cNvPr id="2" name="Slide Number Placeholder 1">
            <a:extLst>
              <a:ext uri="{FF2B5EF4-FFF2-40B4-BE49-F238E27FC236}">
                <a16:creationId xmlns:a16="http://schemas.microsoft.com/office/drawing/2014/main" id="{6AB32EA0-5E04-4E9B-907F-1B8E52B8EB30}"/>
              </a:ext>
            </a:extLst>
          </p:cNvPr>
          <p:cNvSpPr>
            <a:spLocks noGrp="1"/>
          </p:cNvSpPr>
          <p:nvPr>
            <p:ph type="sldNum" sz="quarter" idx="12"/>
          </p:nvPr>
        </p:nvSpPr>
        <p:spPr/>
        <p:txBody>
          <a:bodyPr/>
          <a:lstStyle/>
          <a:p>
            <a:fld id="{FD38A122-9D37-40E4-A343-0621AE7B5863}" type="slidenum">
              <a:rPr lang="en-US" smtClean="0"/>
              <a:t>5</a:t>
            </a:fld>
            <a:endParaRPr lang="en-US"/>
          </a:p>
        </p:txBody>
      </p:sp>
    </p:spTree>
    <p:extLst>
      <p:ext uri="{BB962C8B-B14F-4D97-AF65-F5344CB8AC3E}">
        <p14:creationId xmlns:p14="http://schemas.microsoft.com/office/powerpoint/2010/main" val="133495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8A9CED-C39B-4328-972A-638E76C093D9}"/>
              </a:ext>
            </a:extLst>
          </p:cNvPr>
          <p:cNvSpPr txBox="1">
            <a:spLocks/>
          </p:cNvSpPr>
          <p:nvPr/>
        </p:nvSpPr>
        <p:spPr>
          <a:xfrm>
            <a:off x="647826" y="702365"/>
            <a:ext cx="2553360" cy="65066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DAM.CG PRO" pitchFamily="50" charset="0"/>
              </a:rPr>
              <a:t>Outline:</a:t>
            </a:r>
          </a:p>
        </p:txBody>
      </p:sp>
      <p:sp>
        <p:nvSpPr>
          <p:cNvPr id="5" name="TextBox 4">
            <a:extLst>
              <a:ext uri="{FF2B5EF4-FFF2-40B4-BE49-F238E27FC236}">
                <a16:creationId xmlns:a16="http://schemas.microsoft.com/office/drawing/2014/main" id="{EA34283A-329D-4F49-9568-173259CFDD39}"/>
              </a:ext>
            </a:extLst>
          </p:cNvPr>
          <p:cNvSpPr txBox="1"/>
          <p:nvPr/>
        </p:nvSpPr>
        <p:spPr>
          <a:xfrm>
            <a:off x="2184080" y="3839958"/>
            <a:ext cx="2034211" cy="250581"/>
          </a:xfrm>
          <a:prstGeom prst="rect">
            <a:avLst/>
          </a:prstGeom>
          <a:noFill/>
        </p:spPr>
        <p:txBody>
          <a:bodyPr wrap="none" lIns="0" tIns="0" rIns="0" bIns="0" rtlCol="0">
            <a:spAutoFit/>
          </a:bodyPr>
          <a:lstStyle/>
          <a:p>
            <a:pPr algn="ctr">
              <a:lnSpc>
                <a:spcPct val="80000"/>
              </a:lnSpc>
            </a:pPr>
            <a:r>
              <a:rPr lang="en-US" sz="2000" b="1" spc="200" dirty="0">
                <a:solidFill>
                  <a:srgbClr val="FF0000"/>
                </a:solidFill>
                <a:latin typeface="Titillium" charset="0"/>
                <a:ea typeface="Titillium" charset="0"/>
                <a:cs typeface="Titillium" charset="0"/>
              </a:rPr>
              <a:t>INTRODUCTION</a:t>
            </a:r>
          </a:p>
        </p:txBody>
      </p:sp>
      <p:sp>
        <p:nvSpPr>
          <p:cNvPr id="6" name="TextBox 5">
            <a:extLst>
              <a:ext uri="{FF2B5EF4-FFF2-40B4-BE49-F238E27FC236}">
                <a16:creationId xmlns:a16="http://schemas.microsoft.com/office/drawing/2014/main" id="{EDC6F365-4D80-40B5-9CAD-A7FD1ADC703D}"/>
              </a:ext>
            </a:extLst>
          </p:cNvPr>
          <p:cNvSpPr txBox="1"/>
          <p:nvPr/>
        </p:nvSpPr>
        <p:spPr>
          <a:xfrm>
            <a:off x="4823602" y="3839958"/>
            <a:ext cx="882165" cy="200439"/>
          </a:xfrm>
          <a:prstGeom prst="rect">
            <a:avLst/>
          </a:prstGeom>
          <a:noFill/>
        </p:spPr>
        <p:txBody>
          <a:bodyPr wrap="none" lIns="0" tIns="0" rIns="0" bIns="0" rtlCol="0">
            <a:spAutoFit/>
          </a:bodyPr>
          <a:lstStyle/>
          <a:p>
            <a:pPr algn="ctr">
              <a:lnSpc>
                <a:spcPct val="80000"/>
              </a:lnSpc>
            </a:pPr>
            <a:r>
              <a:rPr lang="en-US" sz="1600" b="1" spc="200" dirty="0">
                <a:latin typeface="Titillium" charset="0"/>
                <a:ea typeface="Titillium" charset="0"/>
                <a:cs typeface="Titillium" charset="0"/>
              </a:rPr>
              <a:t>THEORY</a:t>
            </a:r>
          </a:p>
        </p:txBody>
      </p:sp>
      <p:sp>
        <p:nvSpPr>
          <p:cNvPr id="7" name="TextBox 6">
            <a:extLst>
              <a:ext uri="{FF2B5EF4-FFF2-40B4-BE49-F238E27FC236}">
                <a16:creationId xmlns:a16="http://schemas.microsoft.com/office/drawing/2014/main" id="{43CA6CD5-FB6F-470C-A7E1-A238017FE5D5}"/>
              </a:ext>
            </a:extLst>
          </p:cNvPr>
          <p:cNvSpPr txBox="1"/>
          <p:nvPr/>
        </p:nvSpPr>
        <p:spPr>
          <a:xfrm>
            <a:off x="6608613" y="3839958"/>
            <a:ext cx="1682255" cy="200439"/>
          </a:xfrm>
          <a:prstGeom prst="rect">
            <a:avLst/>
          </a:prstGeom>
          <a:noFill/>
        </p:spPr>
        <p:txBody>
          <a:bodyPr wrap="none" lIns="0" tIns="0" rIns="0" bIns="0" rtlCol="0">
            <a:spAutoFit/>
          </a:bodyPr>
          <a:lstStyle/>
          <a:p>
            <a:pPr algn="ctr">
              <a:lnSpc>
                <a:spcPct val="80000"/>
              </a:lnSpc>
            </a:pPr>
            <a:r>
              <a:rPr lang="en-US" sz="1600" b="1" spc="200" dirty="0">
                <a:latin typeface="Titillium" charset="0"/>
                <a:ea typeface="Titillium" charset="0"/>
                <a:cs typeface="Titillium" charset="0"/>
              </a:rPr>
              <a:t>METHODOLOGY</a:t>
            </a:r>
          </a:p>
        </p:txBody>
      </p:sp>
      <p:sp>
        <p:nvSpPr>
          <p:cNvPr id="8" name="TextBox 7">
            <a:extLst>
              <a:ext uri="{FF2B5EF4-FFF2-40B4-BE49-F238E27FC236}">
                <a16:creationId xmlns:a16="http://schemas.microsoft.com/office/drawing/2014/main" id="{578C5DED-B310-43BF-9C2C-02CC77E50CCC}"/>
              </a:ext>
            </a:extLst>
          </p:cNvPr>
          <p:cNvSpPr txBox="1"/>
          <p:nvPr/>
        </p:nvSpPr>
        <p:spPr>
          <a:xfrm>
            <a:off x="9151670" y="3839958"/>
            <a:ext cx="965392" cy="200439"/>
          </a:xfrm>
          <a:prstGeom prst="rect">
            <a:avLst/>
          </a:prstGeom>
          <a:noFill/>
        </p:spPr>
        <p:txBody>
          <a:bodyPr wrap="none" lIns="0" tIns="0" rIns="0" bIns="0" rtlCol="0">
            <a:spAutoFit/>
          </a:bodyPr>
          <a:lstStyle/>
          <a:p>
            <a:pPr algn="ctr">
              <a:lnSpc>
                <a:spcPct val="80000"/>
              </a:lnSpc>
            </a:pPr>
            <a:r>
              <a:rPr lang="en-US" sz="1600" b="1" spc="200" dirty="0">
                <a:latin typeface="Titillium" charset="0"/>
                <a:ea typeface="Titillium" charset="0"/>
                <a:cs typeface="Titillium" charset="0"/>
              </a:rPr>
              <a:t>RESULTS</a:t>
            </a:r>
          </a:p>
        </p:txBody>
      </p:sp>
      <p:sp>
        <p:nvSpPr>
          <p:cNvPr id="10" name="Oval 9">
            <a:extLst>
              <a:ext uri="{FF2B5EF4-FFF2-40B4-BE49-F238E27FC236}">
                <a16:creationId xmlns:a16="http://schemas.microsoft.com/office/drawing/2014/main" id="{CBADB21F-DFC8-4E39-8B73-719D98EF1EDD}"/>
              </a:ext>
            </a:extLst>
          </p:cNvPr>
          <p:cNvSpPr/>
          <p:nvPr/>
        </p:nvSpPr>
        <p:spPr>
          <a:xfrm>
            <a:off x="5067981" y="4304134"/>
            <a:ext cx="393405" cy="393405"/>
          </a:xfrm>
          <a:prstGeom prst="ellipse">
            <a:avLst/>
          </a:prstGeom>
          <a:noFill/>
          <a:ln w="6350">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tx1">
                    <a:alpha val="40000"/>
                  </a:schemeClr>
                </a:solidFill>
                <a:latin typeface="Titillium" charset="0"/>
                <a:ea typeface="Titillium" charset="0"/>
                <a:cs typeface="Titillium" charset="0"/>
              </a:rPr>
              <a:t>2</a:t>
            </a:r>
          </a:p>
        </p:txBody>
      </p:sp>
      <p:sp>
        <p:nvSpPr>
          <p:cNvPr id="11" name="Oval 10">
            <a:extLst>
              <a:ext uri="{FF2B5EF4-FFF2-40B4-BE49-F238E27FC236}">
                <a16:creationId xmlns:a16="http://schemas.microsoft.com/office/drawing/2014/main" id="{A0F6ECB2-136B-4E0C-80E2-8FD66B81B906}"/>
              </a:ext>
            </a:extLst>
          </p:cNvPr>
          <p:cNvSpPr/>
          <p:nvPr/>
        </p:nvSpPr>
        <p:spPr>
          <a:xfrm>
            <a:off x="7253036" y="4304134"/>
            <a:ext cx="393405" cy="393405"/>
          </a:xfrm>
          <a:prstGeom prst="ellipse">
            <a:avLst/>
          </a:prstGeom>
          <a:noFill/>
          <a:ln w="6350">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tx1">
                    <a:alpha val="40000"/>
                  </a:schemeClr>
                </a:solidFill>
                <a:latin typeface="Titillium" charset="0"/>
                <a:ea typeface="Titillium" charset="0"/>
                <a:cs typeface="Titillium" charset="0"/>
              </a:rPr>
              <a:t>3</a:t>
            </a:r>
          </a:p>
        </p:txBody>
      </p:sp>
      <p:sp>
        <p:nvSpPr>
          <p:cNvPr id="12" name="Oval 11">
            <a:extLst>
              <a:ext uri="{FF2B5EF4-FFF2-40B4-BE49-F238E27FC236}">
                <a16:creationId xmlns:a16="http://schemas.microsoft.com/office/drawing/2014/main" id="{76860124-A83E-4FDB-BDFB-52D030113327}"/>
              </a:ext>
            </a:extLst>
          </p:cNvPr>
          <p:cNvSpPr/>
          <p:nvPr/>
        </p:nvSpPr>
        <p:spPr>
          <a:xfrm>
            <a:off x="9438090" y="4304134"/>
            <a:ext cx="393405" cy="393405"/>
          </a:xfrm>
          <a:prstGeom prst="ellipse">
            <a:avLst/>
          </a:prstGeom>
          <a:noFill/>
          <a:ln w="6350">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tx1">
                    <a:alpha val="40000"/>
                  </a:schemeClr>
                </a:solidFill>
                <a:latin typeface="Titillium" charset="0"/>
                <a:ea typeface="Titillium" charset="0"/>
                <a:cs typeface="Titillium" charset="0"/>
              </a:rPr>
              <a:t>4</a:t>
            </a:r>
          </a:p>
        </p:txBody>
      </p:sp>
      <p:cxnSp>
        <p:nvCxnSpPr>
          <p:cNvPr id="13" name="Straight Connector 12">
            <a:extLst>
              <a:ext uri="{FF2B5EF4-FFF2-40B4-BE49-F238E27FC236}">
                <a16:creationId xmlns:a16="http://schemas.microsoft.com/office/drawing/2014/main" id="{57FA7826-E952-4A6E-9906-8B0C6C71950E}"/>
              </a:ext>
            </a:extLst>
          </p:cNvPr>
          <p:cNvCxnSpPr/>
          <p:nvPr/>
        </p:nvCxnSpPr>
        <p:spPr>
          <a:xfrm>
            <a:off x="3327560" y="4506027"/>
            <a:ext cx="1669312" cy="0"/>
          </a:xfrm>
          <a:prstGeom prst="line">
            <a:avLst/>
          </a:prstGeom>
          <a:ln w="9525">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277852-B49F-428D-8DDA-57D99F516159}"/>
              </a:ext>
            </a:extLst>
          </p:cNvPr>
          <p:cNvCxnSpPr/>
          <p:nvPr/>
        </p:nvCxnSpPr>
        <p:spPr>
          <a:xfrm>
            <a:off x="5511925" y="4506027"/>
            <a:ext cx="1669312" cy="0"/>
          </a:xfrm>
          <a:prstGeom prst="line">
            <a:avLst/>
          </a:prstGeom>
          <a:ln>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7E553C1-0FD8-470B-B22A-BA7A74A05467}"/>
              </a:ext>
            </a:extLst>
          </p:cNvPr>
          <p:cNvCxnSpPr/>
          <p:nvPr/>
        </p:nvCxnSpPr>
        <p:spPr>
          <a:xfrm>
            <a:off x="7694349" y="4500836"/>
            <a:ext cx="1669312" cy="0"/>
          </a:xfrm>
          <a:prstGeom prst="line">
            <a:avLst/>
          </a:prstGeom>
          <a:ln>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009D10B2-F85D-4A32-A347-579F10EBAB6D}"/>
              </a:ext>
            </a:extLst>
          </p:cNvPr>
          <p:cNvPicPr>
            <a:picLocks noChangeAspect="1"/>
          </p:cNvPicPr>
          <p:nvPr/>
        </p:nvPicPr>
        <p:blipFill>
          <a:blip r:embed="rId2"/>
          <a:stretch>
            <a:fillRect/>
          </a:stretch>
        </p:blipFill>
        <p:spPr>
          <a:xfrm>
            <a:off x="2619976" y="2866031"/>
            <a:ext cx="859082" cy="859082"/>
          </a:xfrm>
          <a:prstGeom prst="rect">
            <a:avLst/>
          </a:prstGeom>
        </p:spPr>
      </p:pic>
      <p:grpSp>
        <p:nvGrpSpPr>
          <p:cNvPr id="17" name="Group 16">
            <a:extLst>
              <a:ext uri="{FF2B5EF4-FFF2-40B4-BE49-F238E27FC236}">
                <a16:creationId xmlns:a16="http://schemas.microsoft.com/office/drawing/2014/main" id="{B7AFFAC2-6253-4D1A-B964-DD112BA382BD}"/>
              </a:ext>
            </a:extLst>
          </p:cNvPr>
          <p:cNvGrpSpPr/>
          <p:nvPr/>
        </p:nvGrpSpPr>
        <p:grpSpPr>
          <a:xfrm>
            <a:off x="4931465" y="3120062"/>
            <a:ext cx="666435" cy="629834"/>
            <a:chOff x="4831743" y="2086940"/>
            <a:chExt cx="1158239" cy="1094628"/>
          </a:xfrm>
        </p:grpSpPr>
        <p:pic>
          <p:nvPicPr>
            <p:cNvPr id="18" name="Picture 17">
              <a:extLst>
                <a:ext uri="{FF2B5EF4-FFF2-40B4-BE49-F238E27FC236}">
                  <a16:creationId xmlns:a16="http://schemas.microsoft.com/office/drawing/2014/main" id="{AD131BDB-F087-4895-9006-B2AB3297015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7994" t="4930" r="59014" b="60616"/>
            <a:stretch/>
          </p:blipFill>
          <p:spPr>
            <a:xfrm>
              <a:off x="4831743" y="2086940"/>
              <a:ext cx="1158239" cy="1094628"/>
            </a:xfrm>
            <a:prstGeom prst="rect">
              <a:avLst/>
            </a:prstGeom>
          </p:spPr>
        </p:pic>
        <p:sp>
          <p:nvSpPr>
            <p:cNvPr id="19" name="Oval 18">
              <a:extLst>
                <a:ext uri="{FF2B5EF4-FFF2-40B4-BE49-F238E27FC236}">
                  <a16:creationId xmlns:a16="http://schemas.microsoft.com/office/drawing/2014/main" id="{5F7E3443-9A3A-48F5-AA12-4736900BA152}"/>
                </a:ext>
              </a:extLst>
            </p:cNvPr>
            <p:cNvSpPr/>
            <p:nvPr/>
          </p:nvSpPr>
          <p:spPr bwMode="auto">
            <a:xfrm>
              <a:off x="5347207" y="2548557"/>
              <a:ext cx="182925" cy="168216"/>
            </a:xfrm>
            <a:prstGeom prst="ellipse">
              <a:avLst/>
            </a:prstGeom>
            <a:solidFill>
              <a:schemeClr val="tx1">
                <a:lumMod val="95000"/>
                <a:lumOff val="5000"/>
              </a:schemeClr>
            </a:solidFill>
            <a:ln>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a:p>
          </p:txBody>
        </p:sp>
      </p:grpSp>
      <p:pic>
        <p:nvPicPr>
          <p:cNvPr id="22" name="Picture 21">
            <a:extLst>
              <a:ext uri="{FF2B5EF4-FFF2-40B4-BE49-F238E27FC236}">
                <a16:creationId xmlns:a16="http://schemas.microsoft.com/office/drawing/2014/main" id="{544E7580-9DE9-4F4C-8BDF-EF0D582AA52E}"/>
              </a:ext>
            </a:extLst>
          </p:cNvPr>
          <p:cNvPicPr>
            <a:picLocks noChangeAspect="1"/>
          </p:cNvPicPr>
          <p:nvPr/>
        </p:nvPicPr>
        <p:blipFill>
          <a:blip r:embed="rId5"/>
          <a:stretch>
            <a:fillRect/>
          </a:stretch>
        </p:blipFill>
        <p:spPr>
          <a:xfrm>
            <a:off x="9284149" y="3065146"/>
            <a:ext cx="673859" cy="673859"/>
          </a:xfrm>
          <a:prstGeom prst="rect">
            <a:avLst/>
          </a:prstGeom>
        </p:spPr>
      </p:pic>
      <p:pic>
        <p:nvPicPr>
          <p:cNvPr id="25" name="Picture 24">
            <a:extLst>
              <a:ext uri="{FF2B5EF4-FFF2-40B4-BE49-F238E27FC236}">
                <a16:creationId xmlns:a16="http://schemas.microsoft.com/office/drawing/2014/main" id="{FA457B52-4DE5-436E-A540-5B0C961751B9}"/>
              </a:ext>
            </a:extLst>
          </p:cNvPr>
          <p:cNvPicPr>
            <a:picLocks noChangeAspect="1"/>
          </p:cNvPicPr>
          <p:nvPr/>
        </p:nvPicPr>
        <p:blipFill rotWithShape="1">
          <a:blip r:embed="rId6"/>
          <a:srcRect l="30638" r="1"/>
          <a:stretch/>
        </p:blipFill>
        <p:spPr>
          <a:xfrm>
            <a:off x="6860636" y="2554727"/>
            <a:ext cx="1492976" cy="1256203"/>
          </a:xfrm>
          <a:prstGeom prst="rect">
            <a:avLst/>
          </a:prstGeom>
        </p:spPr>
      </p:pic>
      <p:sp>
        <p:nvSpPr>
          <p:cNvPr id="26" name="Oval 25">
            <a:extLst>
              <a:ext uri="{FF2B5EF4-FFF2-40B4-BE49-F238E27FC236}">
                <a16:creationId xmlns:a16="http://schemas.microsoft.com/office/drawing/2014/main" id="{C69996A2-CA54-49FF-8E86-4B313AB8F82E}"/>
              </a:ext>
            </a:extLst>
          </p:cNvPr>
          <p:cNvSpPr/>
          <p:nvPr/>
        </p:nvSpPr>
        <p:spPr>
          <a:xfrm>
            <a:off x="2830309" y="4304133"/>
            <a:ext cx="443944" cy="45037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latin typeface="Titillium" panose="00000500000000000000" pitchFamily="50" charset="0"/>
              </a:rPr>
              <a:t>1</a:t>
            </a:r>
            <a:endParaRPr lang="en-US" b="1" dirty="0">
              <a:solidFill>
                <a:srgbClr val="FF0000"/>
              </a:solidFill>
              <a:latin typeface="Titillium" charset="0"/>
              <a:ea typeface="Titillium" charset="0"/>
              <a:cs typeface="Titillium" charset="0"/>
            </a:endParaRPr>
          </a:p>
        </p:txBody>
      </p:sp>
      <p:sp>
        <p:nvSpPr>
          <p:cNvPr id="2" name="Slide Number Placeholder 1">
            <a:extLst>
              <a:ext uri="{FF2B5EF4-FFF2-40B4-BE49-F238E27FC236}">
                <a16:creationId xmlns:a16="http://schemas.microsoft.com/office/drawing/2014/main" id="{E0BD0467-FC1F-4412-BACB-6161FAF8CBA4}"/>
              </a:ext>
            </a:extLst>
          </p:cNvPr>
          <p:cNvSpPr>
            <a:spLocks noGrp="1"/>
          </p:cNvSpPr>
          <p:nvPr>
            <p:ph type="sldNum" sz="quarter" idx="12"/>
          </p:nvPr>
        </p:nvSpPr>
        <p:spPr/>
        <p:txBody>
          <a:bodyPr/>
          <a:lstStyle/>
          <a:p>
            <a:fld id="{FD38A122-9D37-40E4-A343-0621AE7B5863}" type="slidenum">
              <a:rPr lang="en-US" smtClean="0"/>
              <a:t>6</a:t>
            </a:fld>
            <a:endParaRPr lang="en-US"/>
          </a:p>
        </p:txBody>
      </p:sp>
    </p:spTree>
    <p:extLst>
      <p:ext uri="{BB962C8B-B14F-4D97-AF65-F5344CB8AC3E}">
        <p14:creationId xmlns:p14="http://schemas.microsoft.com/office/powerpoint/2010/main" val="3667796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090468-9846-4B7F-97B6-7554B38076C5}"/>
              </a:ext>
            </a:extLst>
          </p:cNvPr>
          <p:cNvSpPr>
            <a:spLocks noGrp="1"/>
          </p:cNvSpPr>
          <p:nvPr>
            <p:ph type="sldNum" sz="quarter" idx="12"/>
          </p:nvPr>
        </p:nvSpPr>
        <p:spPr/>
        <p:txBody>
          <a:bodyPr/>
          <a:lstStyle/>
          <a:p>
            <a:fld id="{FD38A122-9D37-40E4-A343-0621AE7B5863}" type="slidenum">
              <a:rPr lang="en-US" smtClean="0"/>
              <a:t>7</a:t>
            </a:fld>
            <a:endParaRPr lang="en-US"/>
          </a:p>
        </p:txBody>
      </p:sp>
      <p:cxnSp>
        <p:nvCxnSpPr>
          <p:cNvPr id="7" name="Straight Connector 6">
            <a:extLst>
              <a:ext uri="{FF2B5EF4-FFF2-40B4-BE49-F238E27FC236}">
                <a16:creationId xmlns:a16="http://schemas.microsoft.com/office/drawing/2014/main" id="{96186F19-E9EF-4831-ADBC-1511BCBAD785}"/>
              </a:ext>
            </a:extLst>
          </p:cNvPr>
          <p:cNvCxnSpPr/>
          <p:nvPr/>
        </p:nvCxnSpPr>
        <p:spPr>
          <a:xfrm>
            <a:off x="6096000" y="2040434"/>
            <a:ext cx="0" cy="4200603"/>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C9205F2-B7CC-4D51-91B4-6DDE35D49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8936" y="2398242"/>
            <a:ext cx="2746584" cy="2665808"/>
          </a:xfrm>
          <a:prstGeom prst="rect">
            <a:avLst/>
          </a:prstGeom>
        </p:spPr>
      </p:pic>
      <p:pic>
        <p:nvPicPr>
          <p:cNvPr id="9" name="Picture 8">
            <a:extLst>
              <a:ext uri="{FF2B5EF4-FFF2-40B4-BE49-F238E27FC236}">
                <a16:creationId xmlns:a16="http://schemas.microsoft.com/office/drawing/2014/main" id="{5E4309EF-9B81-4F2D-A7A6-6199B1DC1E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2110" y="2471283"/>
            <a:ext cx="3346028" cy="2623286"/>
          </a:xfrm>
          <a:prstGeom prst="rect">
            <a:avLst/>
          </a:prstGeom>
        </p:spPr>
      </p:pic>
      <p:sp>
        <p:nvSpPr>
          <p:cNvPr id="10" name="Rectangle 9">
            <a:extLst>
              <a:ext uri="{FF2B5EF4-FFF2-40B4-BE49-F238E27FC236}">
                <a16:creationId xmlns:a16="http://schemas.microsoft.com/office/drawing/2014/main" id="{80C0C637-1CC2-461D-BEE8-02F74DDA2E06}"/>
              </a:ext>
            </a:extLst>
          </p:cNvPr>
          <p:cNvSpPr/>
          <p:nvPr/>
        </p:nvSpPr>
        <p:spPr>
          <a:xfrm>
            <a:off x="572485" y="469367"/>
            <a:ext cx="2045752" cy="313932"/>
          </a:xfrm>
          <a:prstGeom prst="rect">
            <a:avLst/>
          </a:prstGeom>
        </p:spPr>
        <p:txBody>
          <a:bodyPr wrap="none">
            <a:spAutoFit/>
          </a:bodyPr>
          <a:lstStyle/>
          <a:p>
            <a:pPr algn="ctr">
              <a:lnSpc>
                <a:spcPct val="80000"/>
              </a:lnSpc>
            </a:pPr>
            <a:r>
              <a:rPr lang="en-US" b="1" spc="200" dirty="0">
                <a:solidFill>
                  <a:schemeClr val="tx1">
                    <a:lumMod val="50000"/>
                    <a:lumOff val="50000"/>
                  </a:schemeClr>
                </a:solidFill>
                <a:latin typeface="Titillium" charset="0"/>
                <a:ea typeface="Titillium" charset="0"/>
                <a:cs typeface="Titillium" charset="0"/>
              </a:rPr>
              <a:t>INTRODUCTION</a:t>
            </a:r>
          </a:p>
        </p:txBody>
      </p:sp>
      <p:grpSp>
        <p:nvGrpSpPr>
          <p:cNvPr id="11" name="Group 10">
            <a:extLst>
              <a:ext uri="{FF2B5EF4-FFF2-40B4-BE49-F238E27FC236}">
                <a16:creationId xmlns:a16="http://schemas.microsoft.com/office/drawing/2014/main" id="{41110B77-6FCA-4321-AED6-6FA029C85C57}"/>
              </a:ext>
            </a:extLst>
          </p:cNvPr>
          <p:cNvGrpSpPr/>
          <p:nvPr/>
        </p:nvGrpSpPr>
        <p:grpSpPr>
          <a:xfrm>
            <a:off x="1418350" y="1262524"/>
            <a:ext cx="4142410" cy="896034"/>
            <a:chOff x="4024795" y="1015314"/>
            <a:chExt cx="4142410" cy="896034"/>
          </a:xfrm>
        </p:grpSpPr>
        <p:sp>
          <p:nvSpPr>
            <p:cNvPr id="12" name="TextBox 11">
              <a:extLst>
                <a:ext uri="{FF2B5EF4-FFF2-40B4-BE49-F238E27FC236}">
                  <a16:creationId xmlns:a16="http://schemas.microsoft.com/office/drawing/2014/main" id="{9C954350-0F7F-4AFD-AEF7-1058A6A882AB}"/>
                </a:ext>
              </a:extLst>
            </p:cNvPr>
            <p:cNvSpPr txBox="1"/>
            <p:nvPr/>
          </p:nvSpPr>
          <p:spPr>
            <a:xfrm>
              <a:off x="4024795" y="1015314"/>
              <a:ext cx="4142410" cy="523220"/>
            </a:xfrm>
            <a:prstGeom prst="rect">
              <a:avLst/>
            </a:prstGeom>
            <a:noFill/>
          </p:spPr>
          <p:txBody>
            <a:bodyPr wrap="square" rtlCol="0">
              <a:spAutoFit/>
            </a:bodyPr>
            <a:lstStyle/>
            <a:p>
              <a:pPr algn="ctr"/>
              <a:r>
                <a:rPr lang="en-US" sz="2800" dirty="0">
                  <a:latin typeface="ADAM.CG PRO" pitchFamily="50" charset="0"/>
                </a:rPr>
                <a:t>cell</a:t>
              </a:r>
            </a:p>
          </p:txBody>
        </p:sp>
        <p:sp>
          <p:nvSpPr>
            <p:cNvPr id="13" name="Rectangle 12">
              <a:extLst>
                <a:ext uri="{FF2B5EF4-FFF2-40B4-BE49-F238E27FC236}">
                  <a16:creationId xmlns:a16="http://schemas.microsoft.com/office/drawing/2014/main" id="{ED6A3954-2541-486D-B8DB-3704170C461C}"/>
                </a:ext>
              </a:extLst>
            </p:cNvPr>
            <p:cNvSpPr/>
            <p:nvPr/>
          </p:nvSpPr>
          <p:spPr>
            <a:xfrm>
              <a:off x="5005506" y="1511238"/>
              <a:ext cx="2440092" cy="400110"/>
            </a:xfrm>
            <a:prstGeom prst="rect">
              <a:avLst/>
            </a:prstGeom>
          </p:spPr>
          <p:txBody>
            <a:bodyPr wrap="none">
              <a:spAutoFit/>
            </a:bodyPr>
            <a:lstStyle/>
            <a:p>
              <a:r>
                <a:rPr lang="en-US" sz="2000" b="1" dirty="0">
                  <a:solidFill>
                    <a:srgbClr val="545454"/>
                  </a:solidFill>
                  <a:latin typeface="Titillium" panose="00000500000000000000" pitchFamily="50" charset="0"/>
                </a:rPr>
                <a:t>basic building blocks</a:t>
              </a:r>
              <a:endParaRPr lang="en-US" sz="2000" b="1" dirty="0">
                <a:latin typeface="Titillium" panose="00000500000000000000" pitchFamily="50" charset="0"/>
              </a:endParaRPr>
            </a:p>
          </p:txBody>
        </p:sp>
      </p:grpSp>
      <p:sp>
        <p:nvSpPr>
          <p:cNvPr id="14" name="TextBox 13">
            <a:extLst>
              <a:ext uri="{FF2B5EF4-FFF2-40B4-BE49-F238E27FC236}">
                <a16:creationId xmlns:a16="http://schemas.microsoft.com/office/drawing/2014/main" id="{8050A1CC-DA59-4B90-9272-43825BE3547B}"/>
              </a:ext>
            </a:extLst>
          </p:cNvPr>
          <p:cNvSpPr txBox="1"/>
          <p:nvPr/>
        </p:nvSpPr>
        <p:spPr>
          <a:xfrm>
            <a:off x="2618237" y="5064050"/>
            <a:ext cx="1827744" cy="246221"/>
          </a:xfrm>
          <a:prstGeom prst="rect">
            <a:avLst/>
          </a:prstGeom>
          <a:noFill/>
        </p:spPr>
        <p:txBody>
          <a:bodyPr wrap="none" rtlCol="0">
            <a:spAutoFit/>
          </a:bodyPr>
          <a:lstStyle/>
          <a:p>
            <a:r>
              <a:rPr lang="en-US" sz="1000" dirty="0">
                <a:solidFill>
                  <a:schemeClr val="bg1">
                    <a:lumMod val="65000"/>
                  </a:schemeClr>
                </a:solidFill>
              </a:rPr>
              <a:t>http://thescienceclassroom.org</a:t>
            </a:r>
          </a:p>
        </p:txBody>
      </p:sp>
      <p:sp>
        <p:nvSpPr>
          <p:cNvPr id="15" name="TextBox 14">
            <a:extLst>
              <a:ext uri="{FF2B5EF4-FFF2-40B4-BE49-F238E27FC236}">
                <a16:creationId xmlns:a16="http://schemas.microsoft.com/office/drawing/2014/main" id="{8C3DFC0B-1ECE-4A1D-8AC3-6D1B1C0F82DB}"/>
              </a:ext>
            </a:extLst>
          </p:cNvPr>
          <p:cNvSpPr txBox="1"/>
          <p:nvPr/>
        </p:nvSpPr>
        <p:spPr>
          <a:xfrm>
            <a:off x="2869862" y="5212390"/>
            <a:ext cx="1600752"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Figure 1: Cell</a:t>
            </a:r>
          </a:p>
        </p:txBody>
      </p:sp>
      <p:sp>
        <p:nvSpPr>
          <p:cNvPr id="16" name="TextBox 15">
            <a:extLst>
              <a:ext uri="{FF2B5EF4-FFF2-40B4-BE49-F238E27FC236}">
                <a16:creationId xmlns:a16="http://schemas.microsoft.com/office/drawing/2014/main" id="{E8F23683-437A-4A55-B9E7-AC91C9058DE9}"/>
              </a:ext>
            </a:extLst>
          </p:cNvPr>
          <p:cNvSpPr txBox="1"/>
          <p:nvPr/>
        </p:nvSpPr>
        <p:spPr>
          <a:xfrm>
            <a:off x="7746020" y="5187160"/>
            <a:ext cx="18599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Figure 2: Tissue</a:t>
            </a:r>
          </a:p>
        </p:txBody>
      </p:sp>
      <p:grpSp>
        <p:nvGrpSpPr>
          <p:cNvPr id="17" name="Group 16">
            <a:extLst>
              <a:ext uri="{FF2B5EF4-FFF2-40B4-BE49-F238E27FC236}">
                <a16:creationId xmlns:a16="http://schemas.microsoft.com/office/drawing/2014/main" id="{8C154EDC-00A1-4D87-BAD2-9F61590D4701}"/>
              </a:ext>
            </a:extLst>
          </p:cNvPr>
          <p:cNvGrpSpPr/>
          <p:nvPr/>
        </p:nvGrpSpPr>
        <p:grpSpPr>
          <a:xfrm>
            <a:off x="6464539" y="1213758"/>
            <a:ext cx="4682629" cy="942145"/>
            <a:chOff x="4024795" y="1015314"/>
            <a:chExt cx="4142410" cy="942145"/>
          </a:xfrm>
        </p:grpSpPr>
        <p:sp>
          <p:nvSpPr>
            <p:cNvPr id="18" name="TextBox 17">
              <a:extLst>
                <a:ext uri="{FF2B5EF4-FFF2-40B4-BE49-F238E27FC236}">
                  <a16:creationId xmlns:a16="http://schemas.microsoft.com/office/drawing/2014/main" id="{1C3F76DD-5A4B-46AE-8394-0CF7741F4386}"/>
                </a:ext>
              </a:extLst>
            </p:cNvPr>
            <p:cNvSpPr txBox="1"/>
            <p:nvPr/>
          </p:nvSpPr>
          <p:spPr>
            <a:xfrm>
              <a:off x="4024795" y="1015314"/>
              <a:ext cx="4142410" cy="523220"/>
            </a:xfrm>
            <a:prstGeom prst="rect">
              <a:avLst/>
            </a:prstGeom>
            <a:noFill/>
          </p:spPr>
          <p:txBody>
            <a:bodyPr wrap="square" rtlCol="0">
              <a:spAutoFit/>
            </a:bodyPr>
            <a:lstStyle/>
            <a:p>
              <a:pPr algn="ctr"/>
              <a:r>
                <a:rPr lang="en-US" sz="2800" dirty="0">
                  <a:latin typeface="ADAM.CG PRO" pitchFamily="50" charset="0"/>
                </a:rPr>
                <a:t>TISSUE</a:t>
              </a:r>
            </a:p>
          </p:txBody>
        </p:sp>
        <p:sp>
          <p:nvSpPr>
            <p:cNvPr id="19" name="Rectangle 18">
              <a:extLst>
                <a:ext uri="{FF2B5EF4-FFF2-40B4-BE49-F238E27FC236}">
                  <a16:creationId xmlns:a16="http://schemas.microsoft.com/office/drawing/2014/main" id="{2F31B272-56D2-40D1-A1A9-D8571664707C}"/>
                </a:ext>
              </a:extLst>
            </p:cNvPr>
            <p:cNvSpPr/>
            <p:nvPr/>
          </p:nvSpPr>
          <p:spPr>
            <a:xfrm>
              <a:off x="4810623" y="1557349"/>
              <a:ext cx="2736819" cy="400110"/>
            </a:xfrm>
            <a:prstGeom prst="rect">
              <a:avLst/>
            </a:prstGeom>
          </p:spPr>
          <p:txBody>
            <a:bodyPr wrap="none">
              <a:spAutoFit/>
            </a:bodyPr>
            <a:lstStyle/>
            <a:p>
              <a:r>
                <a:rPr lang="en-US" sz="2000" b="1" dirty="0">
                  <a:solidFill>
                    <a:srgbClr val="545454"/>
                  </a:solidFill>
                  <a:latin typeface="Titillium" panose="00000500000000000000" pitchFamily="50" charset="0"/>
                </a:rPr>
                <a:t>Cells + Extracellular matrix</a:t>
              </a:r>
              <a:endParaRPr lang="en-US" sz="2000" b="1" dirty="0">
                <a:latin typeface="Titillium" panose="00000500000000000000" pitchFamily="50" charset="0"/>
              </a:endParaRPr>
            </a:p>
          </p:txBody>
        </p:sp>
      </p:grpSp>
    </p:spTree>
    <p:extLst>
      <p:ext uri="{BB962C8B-B14F-4D97-AF65-F5344CB8AC3E}">
        <p14:creationId xmlns:p14="http://schemas.microsoft.com/office/powerpoint/2010/main" val="652299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9033AA0-3094-4BDE-81BB-0EDDC715A599}"/>
              </a:ext>
            </a:extLst>
          </p:cNvPr>
          <p:cNvSpPr txBox="1"/>
          <p:nvPr/>
        </p:nvSpPr>
        <p:spPr>
          <a:xfrm>
            <a:off x="4059219" y="4981094"/>
            <a:ext cx="1827744" cy="246221"/>
          </a:xfrm>
          <a:prstGeom prst="rect">
            <a:avLst/>
          </a:prstGeom>
          <a:noFill/>
        </p:spPr>
        <p:txBody>
          <a:bodyPr wrap="none" rtlCol="0">
            <a:spAutoFit/>
          </a:bodyPr>
          <a:lstStyle/>
          <a:p>
            <a:r>
              <a:rPr lang="en-US" sz="1000" dirty="0">
                <a:solidFill>
                  <a:schemeClr val="bg1">
                    <a:lumMod val="65000"/>
                  </a:schemeClr>
                </a:solidFill>
              </a:rPr>
              <a:t>http://thescienceclassroom.org</a:t>
            </a:r>
          </a:p>
        </p:txBody>
      </p:sp>
      <p:grpSp>
        <p:nvGrpSpPr>
          <p:cNvPr id="8" name="Group 7">
            <a:extLst>
              <a:ext uri="{FF2B5EF4-FFF2-40B4-BE49-F238E27FC236}">
                <a16:creationId xmlns:a16="http://schemas.microsoft.com/office/drawing/2014/main" id="{0E4DB282-82F2-4DB6-90C2-B2735BDCD9B0}"/>
              </a:ext>
            </a:extLst>
          </p:cNvPr>
          <p:cNvGrpSpPr/>
          <p:nvPr/>
        </p:nvGrpSpPr>
        <p:grpSpPr>
          <a:xfrm>
            <a:off x="3530746" y="2021415"/>
            <a:ext cx="3290269" cy="2996400"/>
            <a:chOff x="2926076" y="2635531"/>
            <a:chExt cx="3435981" cy="3197269"/>
          </a:xfrm>
        </p:grpSpPr>
        <p:pic>
          <p:nvPicPr>
            <p:cNvPr id="7" name="Picture 6">
              <a:extLst>
                <a:ext uri="{FF2B5EF4-FFF2-40B4-BE49-F238E27FC236}">
                  <a16:creationId xmlns:a16="http://schemas.microsoft.com/office/drawing/2014/main" id="{6B6580EA-2090-48B3-A1E3-AFDEF9979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76" y="2635531"/>
              <a:ext cx="3223912" cy="3197269"/>
            </a:xfrm>
            <a:prstGeom prst="rect">
              <a:avLst/>
            </a:prstGeom>
          </p:spPr>
        </p:pic>
        <p:sp>
          <p:nvSpPr>
            <p:cNvPr id="14" name="Rectangle: Rounded Corners 13">
              <a:extLst>
                <a:ext uri="{FF2B5EF4-FFF2-40B4-BE49-F238E27FC236}">
                  <a16:creationId xmlns:a16="http://schemas.microsoft.com/office/drawing/2014/main" id="{248B80E3-7537-424C-8F63-A12256EDB114}"/>
                </a:ext>
              </a:extLst>
            </p:cNvPr>
            <p:cNvSpPr/>
            <p:nvPr/>
          </p:nvSpPr>
          <p:spPr>
            <a:xfrm>
              <a:off x="5601521" y="3271615"/>
              <a:ext cx="353251" cy="30062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9C963F62-AC07-415F-BFDC-D6BF90D6D268}"/>
                </a:ext>
              </a:extLst>
            </p:cNvPr>
            <p:cNvSpPr/>
            <p:nvPr/>
          </p:nvSpPr>
          <p:spPr>
            <a:xfrm rot="20187797">
              <a:off x="5831911" y="3224729"/>
              <a:ext cx="530146" cy="186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A6313CB9-B413-40C4-931F-F463EFD68D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8187" y="616222"/>
            <a:ext cx="4690717" cy="4505905"/>
          </a:xfrm>
          <a:prstGeom prst="rect">
            <a:avLst/>
          </a:prstGeom>
        </p:spPr>
      </p:pic>
      <p:sp>
        <p:nvSpPr>
          <p:cNvPr id="2" name="TextBox 1">
            <a:extLst>
              <a:ext uri="{FF2B5EF4-FFF2-40B4-BE49-F238E27FC236}">
                <a16:creationId xmlns:a16="http://schemas.microsoft.com/office/drawing/2014/main" id="{9769EC7B-44BF-45A8-AC68-63CEED7F88DB}"/>
              </a:ext>
            </a:extLst>
          </p:cNvPr>
          <p:cNvSpPr txBox="1"/>
          <p:nvPr/>
        </p:nvSpPr>
        <p:spPr>
          <a:xfrm>
            <a:off x="1893335" y="522250"/>
            <a:ext cx="5238607" cy="830997"/>
          </a:xfrm>
          <a:prstGeom prst="rect">
            <a:avLst/>
          </a:prstGeom>
          <a:noFill/>
        </p:spPr>
        <p:txBody>
          <a:bodyPr wrap="square" rtlCol="0">
            <a:spAutoFit/>
          </a:bodyPr>
          <a:lstStyle/>
          <a:p>
            <a:pPr algn="ctr"/>
            <a:r>
              <a:rPr lang="en-US" sz="2400" dirty="0">
                <a:latin typeface="ADAM.CG PRO" pitchFamily="50" charset="0"/>
              </a:rPr>
              <a:t>Cell: cytoskeleton and Extracellular Matrix</a:t>
            </a:r>
          </a:p>
        </p:txBody>
      </p:sp>
      <p:sp>
        <p:nvSpPr>
          <p:cNvPr id="4" name="Rectangle 3">
            <a:extLst>
              <a:ext uri="{FF2B5EF4-FFF2-40B4-BE49-F238E27FC236}">
                <a16:creationId xmlns:a16="http://schemas.microsoft.com/office/drawing/2014/main" id="{A9CE911F-D43E-457E-BA08-89D40DF9E7FC}"/>
              </a:ext>
            </a:extLst>
          </p:cNvPr>
          <p:cNvSpPr/>
          <p:nvPr/>
        </p:nvSpPr>
        <p:spPr>
          <a:xfrm>
            <a:off x="245849" y="1999304"/>
            <a:ext cx="3560826" cy="1200329"/>
          </a:xfrm>
          <a:prstGeom prst="rect">
            <a:avLst/>
          </a:prstGeom>
        </p:spPr>
        <p:txBody>
          <a:bodyPr wrap="square">
            <a:spAutoFit/>
          </a:bodyPr>
          <a:lstStyle/>
          <a:p>
            <a:r>
              <a:rPr lang="en-US" sz="2000" b="1" dirty="0">
                <a:latin typeface="Titillium" panose="00000500000000000000" pitchFamily="50" charset="0"/>
                <a:ea typeface="Calibri" panose="020F0502020204030204" pitchFamily="34" charset="0"/>
              </a:rPr>
              <a:t>Cytoskeleton</a:t>
            </a:r>
            <a:r>
              <a:rPr lang="en-US" b="1" dirty="0">
                <a:latin typeface="Titillium" panose="00000500000000000000" pitchFamily="50" charset="0"/>
                <a:ea typeface="Calibri" panose="020F0502020204030204" pitchFamily="34" charset="0"/>
              </a:rPr>
              <a:t> </a:t>
            </a:r>
            <a:r>
              <a:rPr lang="en-US" sz="1600" dirty="0">
                <a:latin typeface="Titillium" panose="00000500000000000000" pitchFamily="50" charset="0"/>
                <a:ea typeface="Calibri" panose="020F0502020204030204" pitchFamily="34" charset="0"/>
              </a:rPr>
              <a:t>is an interconnected network of three different filament types that </a:t>
            </a:r>
            <a:r>
              <a:rPr lang="en-US" sz="1600" dirty="0">
                <a:latin typeface="Titillium" panose="00000500000000000000" pitchFamily="50" charset="0"/>
              </a:rPr>
              <a:t>play in the over-all </a:t>
            </a:r>
            <a:r>
              <a:rPr lang="en-US" b="1" dirty="0">
                <a:latin typeface="Titillium" panose="00000500000000000000" pitchFamily="50" charset="0"/>
              </a:rPr>
              <a:t>mechanical behavior of the cell</a:t>
            </a:r>
            <a:r>
              <a:rPr lang="en-US" sz="1400" dirty="0">
                <a:latin typeface="Titillium" panose="00000500000000000000" pitchFamily="50" charset="0"/>
                <a:ea typeface="Calibri" panose="020F0502020204030204" pitchFamily="34" charset="0"/>
              </a:rPr>
              <a:t>. </a:t>
            </a:r>
            <a:endParaRPr lang="en-US" sz="1600" dirty="0">
              <a:latin typeface="Titillium" panose="00000500000000000000" pitchFamily="50" charset="0"/>
            </a:endParaRPr>
          </a:p>
        </p:txBody>
      </p:sp>
      <p:sp>
        <p:nvSpPr>
          <p:cNvPr id="6" name="Rectangle 5">
            <a:extLst>
              <a:ext uri="{FF2B5EF4-FFF2-40B4-BE49-F238E27FC236}">
                <a16:creationId xmlns:a16="http://schemas.microsoft.com/office/drawing/2014/main" id="{0B7CBBDB-6A25-41D3-9BC9-E3BE5B9B0588}"/>
              </a:ext>
            </a:extLst>
          </p:cNvPr>
          <p:cNvSpPr/>
          <p:nvPr/>
        </p:nvSpPr>
        <p:spPr>
          <a:xfrm>
            <a:off x="230612" y="3298472"/>
            <a:ext cx="3150010" cy="1231106"/>
          </a:xfrm>
          <a:prstGeom prst="rect">
            <a:avLst/>
          </a:prstGeom>
        </p:spPr>
        <p:txBody>
          <a:bodyPr wrap="square">
            <a:spAutoFit/>
          </a:bodyPr>
          <a:lstStyle/>
          <a:p>
            <a:r>
              <a:rPr lang="en-US" sz="2000" b="1" dirty="0">
                <a:latin typeface="Titillium" panose="00000500000000000000" pitchFamily="50" charset="0"/>
                <a:ea typeface="Calibri" panose="020F0502020204030204" pitchFamily="34" charset="0"/>
              </a:rPr>
              <a:t>Extracellular Matrix (ECM) </a:t>
            </a:r>
            <a:r>
              <a:rPr lang="en-US" sz="1600" dirty="0">
                <a:latin typeface="Titillium" panose="00000500000000000000" pitchFamily="50" charset="0"/>
                <a:ea typeface="Calibri" panose="020F0502020204030204" pitchFamily="34" charset="0"/>
              </a:rPr>
              <a:t>provides an </a:t>
            </a:r>
            <a:r>
              <a:rPr lang="en-US" b="1" dirty="0">
                <a:latin typeface="Titillium" panose="00000500000000000000" pitchFamily="50" charset="0"/>
                <a:ea typeface="Calibri" panose="020F0502020204030204" pitchFamily="34" charset="0"/>
              </a:rPr>
              <a:t>anchoring support </a:t>
            </a:r>
            <a:r>
              <a:rPr lang="en-US" sz="1600" dirty="0">
                <a:latin typeface="Titillium" panose="00000500000000000000" pitchFamily="50" charset="0"/>
                <a:ea typeface="Calibri" panose="020F0502020204030204" pitchFamily="34" charset="0"/>
              </a:rPr>
              <a:t>to cells and helps to </a:t>
            </a:r>
            <a:r>
              <a:rPr lang="en-US" b="1" dirty="0">
                <a:latin typeface="Titillium" panose="00000500000000000000" pitchFamily="50" charset="0"/>
                <a:ea typeface="Calibri" panose="020F0502020204030204" pitchFamily="34" charset="0"/>
              </a:rPr>
              <a:t>bind cells together to form tissues</a:t>
            </a:r>
            <a:endParaRPr lang="en-US" sz="1600" b="1" dirty="0">
              <a:latin typeface="Titillium" panose="00000500000000000000" pitchFamily="50" charset="0"/>
            </a:endParaRPr>
          </a:p>
        </p:txBody>
      </p:sp>
      <p:sp>
        <p:nvSpPr>
          <p:cNvPr id="9" name="Rectangle 8">
            <a:extLst>
              <a:ext uri="{FF2B5EF4-FFF2-40B4-BE49-F238E27FC236}">
                <a16:creationId xmlns:a16="http://schemas.microsoft.com/office/drawing/2014/main" id="{95E11DE9-65D9-4D06-A83C-C7FA0A0A01B4}"/>
              </a:ext>
            </a:extLst>
          </p:cNvPr>
          <p:cNvSpPr/>
          <p:nvPr/>
        </p:nvSpPr>
        <p:spPr>
          <a:xfrm>
            <a:off x="6918187" y="5542649"/>
            <a:ext cx="4936694" cy="1138773"/>
          </a:xfrm>
          <a:prstGeom prst="rect">
            <a:avLst/>
          </a:prstGeom>
        </p:spPr>
        <p:txBody>
          <a:bodyPr wrap="square">
            <a:spAutoFit/>
          </a:bodyPr>
          <a:lstStyle/>
          <a:p>
            <a:r>
              <a:rPr lang="en-US" sz="1600" dirty="0">
                <a:latin typeface="Titillium" panose="00000500000000000000" pitchFamily="50" charset="0"/>
                <a:ea typeface="Calibri" panose="020F0502020204030204" pitchFamily="34" charset="0"/>
              </a:rPr>
              <a:t>The transmembrane </a:t>
            </a:r>
            <a:r>
              <a:rPr lang="en-US" b="1" dirty="0">
                <a:latin typeface="Titillium" panose="00000500000000000000" pitchFamily="50" charset="0"/>
                <a:ea typeface="Calibri" panose="020F0502020204030204" pitchFamily="34" charset="0"/>
              </a:rPr>
              <a:t>integrin receptors of cells bind extracellular matrix (ECM)</a:t>
            </a:r>
            <a:r>
              <a:rPr lang="en-US" sz="1600" dirty="0">
                <a:latin typeface="Titillium" panose="00000500000000000000" pitchFamily="50" charset="0"/>
                <a:ea typeface="Calibri" panose="020F0502020204030204" pitchFamily="34" charset="0"/>
              </a:rPr>
              <a:t> proteins thus allowing cells to spread; thereby the cytoskeleton inside the cells is physically connected to the ECM. </a:t>
            </a:r>
            <a:endParaRPr lang="en-US" sz="1600" dirty="0">
              <a:latin typeface="Titillium" panose="00000500000000000000" pitchFamily="50" charset="0"/>
            </a:endParaRPr>
          </a:p>
        </p:txBody>
      </p:sp>
      <p:sp>
        <p:nvSpPr>
          <p:cNvPr id="12" name="TextBox 11">
            <a:extLst>
              <a:ext uri="{FF2B5EF4-FFF2-40B4-BE49-F238E27FC236}">
                <a16:creationId xmlns:a16="http://schemas.microsoft.com/office/drawing/2014/main" id="{DBC5D1CF-3637-42CC-817C-520523B34411}"/>
              </a:ext>
            </a:extLst>
          </p:cNvPr>
          <p:cNvSpPr txBox="1"/>
          <p:nvPr/>
        </p:nvSpPr>
        <p:spPr>
          <a:xfrm>
            <a:off x="189538" y="5942525"/>
            <a:ext cx="6300951" cy="1092607"/>
          </a:xfrm>
          <a:prstGeom prst="rect">
            <a:avLst/>
          </a:prstGeom>
          <a:noFill/>
        </p:spPr>
        <p:txBody>
          <a:bodyPr wrap="square" rtlCol="0">
            <a:spAutoFit/>
          </a:bodyPr>
          <a:lstStyle/>
          <a:p>
            <a:r>
              <a:rPr lang="en-US" sz="1100" dirty="0">
                <a:solidFill>
                  <a:schemeClr val="bg2">
                    <a:lumMod val="50000"/>
                  </a:schemeClr>
                </a:solidFill>
              </a:rPr>
              <a:t>Jansen, K., </a:t>
            </a:r>
            <a:r>
              <a:rPr lang="en-US" sz="1100" dirty="0" err="1">
                <a:solidFill>
                  <a:schemeClr val="bg2">
                    <a:lumMod val="50000"/>
                  </a:schemeClr>
                </a:solidFill>
              </a:rPr>
              <a:t>Bacabac</a:t>
            </a:r>
            <a:r>
              <a:rPr lang="en-US" sz="1100" dirty="0">
                <a:solidFill>
                  <a:schemeClr val="bg2">
                    <a:lumMod val="50000"/>
                  </a:schemeClr>
                </a:solidFill>
              </a:rPr>
              <a:t>, R., </a:t>
            </a:r>
            <a:r>
              <a:rPr lang="en-US" sz="1100" dirty="0" err="1">
                <a:solidFill>
                  <a:schemeClr val="bg2">
                    <a:lumMod val="50000"/>
                  </a:schemeClr>
                </a:solidFill>
              </a:rPr>
              <a:t>Piechocka</a:t>
            </a:r>
            <a:r>
              <a:rPr lang="en-US" sz="1100" dirty="0">
                <a:solidFill>
                  <a:schemeClr val="bg2">
                    <a:lumMod val="50000"/>
                  </a:schemeClr>
                </a:solidFill>
              </a:rPr>
              <a:t>, I., &amp; </a:t>
            </a:r>
            <a:r>
              <a:rPr lang="en-US" sz="1100" dirty="0" err="1">
                <a:solidFill>
                  <a:schemeClr val="bg2">
                    <a:lumMod val="50000"/>
                  </a:schemeClr>
                </a:solidFill>
              </a:rPr>
              <a:t>Koenderink</a:t>
            </a:r>
            <a:r>
              <a:rPr lang="en-US" sz="1100" dirty="0">
                <a:solidFill>
                  <a:schemeClr val="bg2">
                    <a:lumMod val="50000"/>
                  </a:schemeClr>
                </a:solidFill>
              </a:rPr>
              <a:t>, G. (2013). Cells actively stiffen fibrin networks by generating contractile stress. </a:t>
            </a:r>
            <a:r>
              <a:rPr lang="en-US" sz="1100" i="1" dirty="0">
                <a:solidFill>
                  <a:schemeClr val="bg2">
                    <a:lumMod val="50000"/>
                  </a:schemeClr>
                </a:solidFill>
              </a:rPr>
              <a:t>Biophysical Journal, 105</a:t>
            </a:r>
            <a:r>
              <a:rPr lang="en-US" sz="1100" dirty="0">
                <a:solidFill>
                  <a:schemeClr val="bg2">
                    <a:lumMod val="50000"/>
                  </a:schemeClr>
                </a:solidFill>
              </a:rPr>
              <a:t>, 2240-2251.</a:t>
            </a:r>
          </a:p>
          <a:p>
            <a:endParaRPr lang="en-US" sz="1100" dirty="0">
              <a:solidFill>
                <a:schemeClr val="bg2">
                  <a:lumMod val="50000"/>
                </a:schemeClr>
              </a:solidFill>
            </a:endParaRPr>
          </a:p>
          <a:p>
            <a:r>
              <a:rPr lang="en-US" sz="1100" dirty="0" err="1">
                <a:solidFill>
                  <a:schemeClr val="bg2">
                    <a:lumMod val="50000"/>
                  </a:schemeClr>
                </a:solidFill>
              </a:rPr>
              <a:t>Piechocka</a:t>
            </a:r>
            <a:r>
              <a:rPr lang="en-US" sz="1100" dirty="0">
                <a:solidFill>
                  <a:schemeClr val="bg2">
                    <a:lumMod val="50000"/>
                  </a:schemeClr>
                </a:solidFill>
              </a:rPr>
              <a:t>, I. (2012). Biopolymers: from structural hierarchy to nonlinear rheology.</a:t>
            </a:r>
          </a:p>
          <a:p>
            <a:endParaRPr lang="en-US" sz="1000" dirty="0"/>
          </a:p>
          <a:p>
            <a:r>
              <a:rPr lang="en-US" sz="1000" dirty="0">
                <a:solidFill>
                  <a:schemeClr val="bg2">
                    <a:lumMod val="50000"/>
                  </a:schemeClr>
                </a:solidFill>
              </a:rPr>
              <a:t>.</a:t>
            </a:r>
          </a:p>
        </p:txBody>
      </p:sp>
      <p:sp>
        <p:nvSpPr>
          <p:cNvPr id="3" name="Rectangle 2">
            <a:extLst>
              <a:ext uri="{FF2B5EF4-FFF2-40B4-BE49-F238E27FC236}">
                <a16:creationId xmlns:a16="http://schemas.microsoft.com/office/drawing/2014/main" id="{0942E87C-F415-43E4-95E4-073A8EDDC4E4}"/>
              </a:ext>
            </a:extLst>
          </p:cNvPr>
          <p:cNvSpPr/>
          <p:nvPr/>
        </p:nvSpPr>
        <p:spPr>
          <a:xfrm>
            <a:off x="318330" y="302290"/>
            <a:ext cx="2045752" cy="313932"/>
          </a:xfrm>
          <a:prstGeom prst="rect">
            <a:avLst/>
          </a:prstGeom>
        </p:spPr>
        <p:txBody>
          <a:bodyPr wrap="none">
            <a:spAutoFit/>
          </a:bodyPr>
          <a:lstStyle/>
          <a:p>
            <a:pPr algn="ctr">
              <a:lnSpc>
                <a:spcPct val="80000"/>
              </a:lnSpc>
            </a:pPr>
            <a:r>
              <a:rPr lang="en-US" b="1" spc="200" dirty="0">
                <a:solidFill>
                  <a:schemeClr val="tx1">
                    <a:lumMod val="50000"/>
                    <a:lumOff val="50000"/>
                  </a:schemeClr>
                </a:solidFill>
                <a:latin typeface="Titillium" charset="0"/>
                <a:ea typeface="Titillium" charset="0"/>
                <a:cs typeface="Titillium" charset="0"/>
              </a:rPr>
              <a:t>INTRODUCTION</a:t>
            </a:r>
          </a:p>
        </p:txBody>
      </p:sp>
      <p:sp>
        <p:nvSpPr>
          <p:cNvPr id="17" name="TextBox 16">
            <a:extLst>
              <a:ext uri="{FF2B5EF4-FFF2-40B4-BE49-F238E27FC236}">
                <a16:creationId xmlns:a16="http://schemas.microsoft.com/office/drawing/2014/main" id="{28207910-E2C1-4BB3-99D5-B4E9929482DF}"/>
              </a:ext>
            </a:extLst>
          </p:cNvPr>
          <p:cNvSpPr txBox="1"/>
          <p:nvPr/>
        </p:nvSpPr>
        <p:spPr>
          <a:xfrm>
            <a:off x="4512638" y="5196687"/>
            <a:ext cx="4983902"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Figure 5: Cytoskeleton and Extracellular Matrix</a:t>
            </a:r>
          </a:p>
        </p:txBody>
      </p:sp>
      <p:sp>
        <p:nvSpPr>
          <p:cNvPr id="5" name="Slide Number Placeholder 4">
            <a:extLst>
              <a:ext uri="{FF2B5EF4-FFF2-40B4-BE49-F238E27FC236}">
                <a16:creationId xmlns:a16="http://schemas.microsoft.com/office/drawing/2014/main" id="{6E7AB6C8-86BE-43E1-B8B8-C3589883A392}"/>
              </a:ext>
            </a:extLst>
          </p:cNvPr>
          <p:cNvSpPr>
            <a:spLocks noGrp="1"/>
          </p:cNvSpPr>
          <p:nvPr>
            <p:ph type="sldNum" sz="quarter" idx="12"/>
          </p:nvPr>
        </p:nvSpPr>
        <p:spPr/>
        <p:txBody>
          <a:bodyPr/>
          <a:lstStyle/>
          <a:p>
            <a:fld id="{FD38A122-9D37-40E4-A343-0621AE7B5863}" type="slidenum">
              <a:rPr lang="en-US" smtClean="0"/>
              <a:t>8</a:t>
            </a:fld>
            <a:endParaRPr lang="en-US" dirty="0"/>
          </a:p>
        </p:txBody>
      </p:sp>
    </p:spTree>
    <p:extLst>
      <p:ext uri="{BB962C8B-B14F-4D97-AF65-F5344CB8AC3E}">
        <p14:creationId xmlns:p14="http://schemas.microsoft.com/office/powerpoint/2010/main" val="2695349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1B6DEA-B47F-4BAE-A9CE-3B8A3CDDA9B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5807"/>
          <a:stretch/>
        </p:blipFill>
        <p:spPr>
          <a:xfrm>
            <a:off x="4914379" y="1331785"/>
            <a:ext cx="6834084" cy="4291487"/>
          </a:xfrm>
        </p:spPr>
      </p:pic>
      <p:sp>
        <p:nvSpPr>
          <p:cNvPr id="7" name="TextBox 6">
            <a:extLst>
              <a:ext uri="{FF2B5EF4-FFF2-40B4-BE49-F238E27FC236}">
                <a16:creationId xmlns:a16="http://schemas.microsoft.com/office/drawing/2014/main" id="{91747E8B-1B4F-4E48-9D9C-5FE9232A9B28}"/>
              </a:ext>
            </a:extLst>
          </p:cNvPr>
          <p:cNvSpPr txBox="1"/>
          <p:nvPr/>
        </p:nvSpPr>
        <p:spPr>
          <a:xfrm>
            <a:off x="5074651" y="5444937"/>
            <a:ext cx="3910045" cy="261610"/>
          </a:xfrm>
          <a:prstGeom prst="rect">
            <a:avLst/>
          </a:prstGeom>
          <a:noFill/>
        </p:spPr>
        <p:txBody>
          <a:bodyPr wrap="none" rtlCol="0">
            <a:spAutoFit/>
          </a:bodyPr>
          <a:lstStyle/>
          <a:p>
            <a:r>
              <a:rPr lang="en-US" sz="1100" dirty="0">
                <a:solidFill>
                  <a:schemeClr val="bg1">
                    <a:lumMod val="65000"/>
                  </a:schemeClr>
                </a:solidFill>
              </a:rPr>
              <a:t>https://www.verywell.com/cancer-cells-vs-normal-cells-2248794</a:t>
            </a:r>
          </a:p>
        </p:txBody>
      </p:sp>
      <p:cxnSp>
        <p:nvCxnSpPr>
          <p:cNvPr id="6" name="Straight Connector 5">
            <a:extLst>
              <a:ext uri="{FF2B5EF4-FFF2-40B4-BE49-F238E27FC236}">
                <a16:creationId xmlns:a16="http://schemas.microsoft.com/office/drawing/2014/main" id="{3362C108-E648-40A0-8D0E-53C34FA10FAD}"/>
              </a:ext>
            </a:extLst>
          </p:cNvPr>
          <p:cNvCxnSpPr>
            <a:cxnSpLocks/>
          </p:cNvCxnSpPr>
          <p:nvPr/>
        </p:nvCxnSpPr>
        <p:spPr>
          <a:xfrm>
            <a:off x="4659682" y="1764406"/>
            <a:ext cx="0" cy="3314280"/>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9055799-60E2-4775-84BE-18086EA3E634}"/>
              </a:ext>
            </a:extLst>
          </p:cNvPr>
          <p:cNvSpPr txBox="1"/>
          <p:nvPr/>
        </p:nvSpPr>
        <p:spPr>
          <a:xfrm>
            <a:off x="513567" y="2368170"/>
            <a:ext cx="3908121" cy="553998"/>
          </a:xfrm>
          <a:prstGeom prst="rect">
            <a:avLst/>
          </a:prstGeom>
          <a:noFill/>
        </p:spPr>
        <p:txBody>
          <a:bodyPr wrap="square" lIns="0" tIns="0" rIns="91440" bIns="0" rtlCol="0">
            <a:spAutoFit/>
          </a:bodyPr>
          <a:lstStyle/>
          <a:p>
            <a:pPr algn="just">
              <a:lnSpc>
                <a:spcPct val="150000"/>
              </a:lnSpc>
            </a:pPr>
            <a:endParaRPr lang="en-US" sz="1200" dirty="0">
              <a:solidFill>
                <a:schemeClr val="bg1">
                  <a:lumMod val="65000"/>
                </a:schemeClr>
              </a:solidFill>
              <a:latin typeface="Titillium"/>
            </a:endParaRPr>
          </a:p>
          <a:p>
            <a:pPr algn="just">
              <a:lnSpc>
                <a:spcPct val="150000"/>
              </a:lnSpc>
            </a:pPr>
            <a:r>
              <a:rPr lang="en-US" sz="1200" dirty="0">
                <a:solidFill>
                  <a:schemeClr val="bg1">
                    <a:lumMod val="85000"/>
                  </a:schemeClr>
                </a:solidFill>
                <a:latin typeface="Titillium" charset="0"/>
                <a:ea typeface="Titillium" charset="0"/>
                <a:cs typeface="Titillium" charset="0"/>
              </a:rPr>
              <a:t> </a:t>
            </a:r>
          </a:p>
        </p:txBody>
      </p:sp>
      <p:sp>
        <p:nvSpPr>
          <p:cNvPr id="2" name="TextBox 1">
            <a:extLst>
              <a:ext uri="{FF2B5EF4-FFF2-40B4-BE49-F238E27FC236}">
                <a16:creationId xmlns:a16="http://schemas.microsoft.com/office/drawing/2014/main" id="{908B0236-67BC-468F-BD0A-5013CA6A0E93}"/>
              </a:ext>
            </a:extLst>
          </p:cNvPr>
          <p:cNvSpPr txBox="1"/>
          <p:nvPr/>
        </p:nvSpPr>
        <p:spPr>
          <a:xfrm>
            <a:off x="517273" y="787930"/>
            <a:ext cx="4142410" cy="1200329"/>
          </a:xfrm>
          <a:prstGeom prst="rect">
            <a:avLst/>
          </a:prstGeom>
          <a:noFill/>
        </p:spPr>
        <p:txBody>
          <a:bodyPr wrap="square" rtlCol="0">
            <a:spAutoFit/>
          </a:bodyPr>
          <a:lstStyle/>
          <a:p>
            <a:pPr algn="ctr"/>
            <a:r>
              <a:rPr lang="en-US" sz="2400" dirty="0">
                <a:latin typeface="ADAM.CG PRO" pitchFamily="50" charset="0"/>
              </a:rPr>
              <a:t>How do Cancer cells differ from Normal Cells?</a:t>
            </a:r>
          </a:p>
        </p:txBody>
      </p:sp>
      <p:sp>
        <p:nvSpPr>
          <p:cNvPr id="4" name="Rectangle 3">
            <a:extLst>
              <a:ext uri="{FF2B5EF4-FFF2-40B4-BE49-F238E27FC236}">
                <a16:creationId xmlns:a16="http://schemas.microsoft.com/office/drawing/2014/main" id="{3D40F235-89C2-42FC-B057-451BDFC56F01}"/>
              </a:ext>
            </a:extLst>
          </p:cNvPr>
          <p:cNvSpPr/>
          <p:nvPr/>
        </p:nvSpPr>
        <p:spPr>
          <a:xfrm>
            <a:off x="768263" y="2240811"/>
            <a:ext cx="3653425" cy="2585323"/>
          </a:xfrm>
          <a:prstGeom prst="rect">
            <a:avLst/>
          </a:prstGeom>
        </p:spPr>
        <p:txBody>
          <a:bodyPr wrap="square">
            <a:spAutoFit/>
          </a:bodyPr>
          <a:lstStyle/>
          <a:p>
            <a:pPr algn="just"/>
            <a:r>
              <a:rPr lang="en-US" dirty="0">
                <a:latin typeface="Titillium" panose="00000500000000000000" pitchFamily="50" charset="0"/>
                <a:ea typeface="Calibri" panose="020F0502020204030204" pitchFamily="34" charset="0"/>
              </a:rPr>
              <a:t>Cancer cells grow beyond their usual boundaries and divide in an uncontrolled manner, rather than responding appropriately to the signals that control normal cell behavior, thus invading normal tissues and organs and eventually spreading to distant parts of the body. </a:t>
            </a:r>
            <a:endParaRPr lang="en-US" dirty="0">
              <a:latin typeface="Titillium" panose="00000500000000000000" pitchFamily="50" charset="0"/>
            </a:endParaRPr>
          </a:p>
        </p:txBody>
      </p:sp>
      <p:sp>
        <p:nvSpPr>
          <p:cNvPr id="9" name="TextBox 8">
            <a:extLst>
              <a:ext uri="{FF2B5EF4-FFF2-40B4-BE49-F238E27FC236}">
                <a16:creationId xmlns:a16="http://schemas.microsoft.com/office/drawing/2014/main" id="{24EAF1BE-3245-4B70-BD58-48ADC66DBE2A}"/>
              </a:ext>
            </a:extLst>
          </p:cNvPr>
          <p:cNvSpPr txBox="1"/>
          <p:nvPr/>
        </p:nvSpPr>
        <p:spPr>
          <a:xfrm>
            <a:off x="304800" y="6220709"/>
            <a:ext cx="4354882" cy="537900"/>
          </a:xfrm>
          <a:prstGeom prst="rect">
            <a:avLst/>
          </a:prstGeom>
          <a:noFill/>
        </p:spPr>
        <p:txBody>
          <a:bodyPr wrap="square" rtlCol="0">
            <a:spAutoFit/>
          </a:bodyPr>
          <a:lstStyle/>
          <a:p>
            <a:r>
              <a:rPr lang="en-US" sz="1400" dirty="0">
                <a:solidFill>
                  <a:schemeClr val="bg2">
                    <a:lumMod val="50000"/>
                  </a:schemeClr>
                </a:solidFill>
              </a:rPr>
              <a:t>Cooper, G. (2000). </a:t>
            </a:r>
            <a:r>
              <a:rPr lang="en-US" sz="1400" i="1" dirty="0">
                <a:solidFill>
                  <a:schemeClr val="bg2">
                    <a:lumMod val="50000"/>
                  </a:schemeClr>
                </a:solidFill>
              </a:rPr>
              <a:t>The Cell: A Molecular Approach. 2nd edition.</a:t>
            </a:r>
            <a:r>
              <a:rPr lang="en-US" sz="1400" dirty="0">
                <a:solidFill>
                  <a:schemeClr val="bg2">
                    <a:lumMod val="50000"/>
                  </a:schemeClr>
                </a:solidFill>
              </a:rPr>
              <a:t> Sunderland (MA): </a:t>
            </a:r>
            <a:r>
              <a:rPr lang="en-US" sz="1400" dirty="0" err="1">
                <a:solidFill>
                  <a:schemeClr val="bg2">
                    <a:lumMod val="50000"/>
                  </a:schemeClr>
                </a:solidFill>
              </a:rPr>
              <a:t>Sinauer</a:t>
            </a:r>
            <a:r>
              <a:rPr lang="en-US" sz="1400" dirty="0">
                <a:solidFill>
                  <a:schemeClr val="bg2">
                    <a:lumMod val="50000"/>
                  </a:schemeClr>
                </a:solidFill>
              </a:rPr>
              <a:t> Associates.</a:t>
            </a:r>
          </a:p>
        </p:txBody>
      </p:sp>
      <p:sp>
        <p:nvSpPr>
          <p:cNvPr id="3" name="Rectangle 2">
            <a:extLst>
              <a:ext uri="{FF2B5EF4-FFF2-40B4-BE49-F238E27FC236}">
                <a16:creationId xmlns:a16="http://schemas.microsoft.com/office/drawing/2014/main" id="{5292C074-939B-4547-96D3-5F78CB1A7228}"/>
              </a:ext>
            </a:extLst>
          </p:cNvPr>
          <p:cNvSpPr/>
          <p:nvPr/>
        </p:nvSpPr>
        <p:spPr>
          <a:xfrm>
            <a:off x="549223" y="336845"/>
            <a:ext cx="2045752" cy="313932"/>
          </a:xfrm>
          <a:prstGeom prst="rect">
            <a:avLst/>
          </a:prstGeom>
        </p:spPr>
        <p:txBody>
          <a:bodyPr wrap="none">
            <a:spAutoFit/>
          </a:bodyPr>
          <a:lstStyle/>
          <a:p>
            <a:pPr algn="ctr">
              <a:lnSpc>
                <a:spcPct val="80000"/>
              </a:lnSpc>
            </a:pPr>
            <a:r>
              <a:rPr lang="en-US" b="1" spc="200" dirty="0">
                <a:solidFill>
                  <a:schemeClr val="tx1">
                    <a:lumMod val="50000"/>
                    <a:lumOff val="50000"/>
                  </a:schemeClr>
                </a:solidFill>
                <a:latin typeface="Titillium" charset="0"/>
                <a:ea typeface="Titillium" charset="0"/>
                <a:cs typeface="Titillium" charset="0"/>
              </a:rPr>
              <a:t>INTRODUCTION</a:t>
            </a:r>
          </a:p>
        </p:txBody>
      </p:sp>
      <p:sp>
        <p:nvSpPr>
          <p:cNvPr id="10" name="TextBox 9">
            <a:extLst>
              <a:ext uri="{FF2B5EF4-FFF2-40B4-BE49-F238E27FC236}">
                <a16:creationId xmlns:a16="http://schemas.microsoft.com/office/drawing/2014/main" id="{1BD080F7-2C2C-4027-8A42-4F6AA5C43D49}"/>
              </a:ext>
            </a:extLst>
          </p:cNvPr>
          <p:cNvSpPr txBox="1"/>
          <p:nvPr/>
        </p:nvSpPr>
        <p:spPr>
          <a:xfrm>
            <a:off x="6586331" y="5623272"/>
            <a:ext cx="401540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Figure 3: Cancer cells vs. Normal cells</a:t>
            </a:r>
          </a:p>
        </p:txBody>
      </p:sp>
      <p:sp>
        <p:nvSpPr>
          <p:cNvPr id="11" name="Slide Number Placeholder 10">
            <a:extLst>
              <a:ext uri="{FF2B5EF4-FFF2-40B4-BE49-F238E27FC236}">
                <a16:creationId xmlns:a16="http://schemas.microsoft.com/office/drawing/2014/main" id="{4FD5A514-8177-44D5-BC3E-4EE6296E1B84}"/>
              </a:ext>
            </a:extLst>
          </p:cNvPr>
          <p:cNvSpPr>
            <a:spLocks noGrp="1"/>
          </p:cNvSpPr>
          <p:nvPr>
            <p:ph type="sldNum" sz="quarter" idx="12"/>
          </p:nvPr>
        </p:nvSpPr>
        <p:spPr/>
        <p:txBody>
          <a:bodyPr/>
          <a:lstStyle/>
          <a:p>
            <a:fld id="{FD38A122-9D37-40E4-A343-0621AE7B5863}" type="slidenum">
              <a:rPr lang="en-US" smtClean="0"/>
              <a:t>9</a:t>
            </a:fld>
            <a:endParaRPr lang="en-US"/>
          </a:p>
        </p:txBody>
      </p:sp>
    </p:spTree>
    <p:extLst>
      <p:ext uri="{BB962C8B-B14F-4D97-AF65-F5344CB8AC3E}">
        <p14:creationId xmlns:p14="http://schemas.microsoft.com/office/powerpoint/2010/main" val="36637118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4401</TotalTime>
  <Words>3969</Words>
  <Application>Microsoft Office PowerPoint</Application>
  <PresentationFormat>Widescreen</PresentationFormat>
  <Paragraphs>383</Paragraphs>
  <Slides>30</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Calibri</vt:lpstr>
      <vt:lpstr>Cambria Math</vt:lpstr>
      <vt:lpstr>Times New Roman</vt:lpstr>
      <vt:lpstr>Lucida Blackletter</vt:lpstr>
      <vt:lpstr>Wingdings</vt:lpstr>
      <vt:lpstr>Calibri Light</vt:lpstr>
      <vt:lpstr>Titillium Light</vt:lpstr>
      <vt:lpstr>ADAM.CG PRO</vt:lpstr>
      <vt:lpstr>Arial</vt:lpstr>
      <vt:lpstr>Titillium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Fibrin as substrate</vt:lpstr>
      <vt:lpstr>Objectives of the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Microrheology of Fibrin Gel using Video Microscopy</vt:lpstr>
      <vt:lpstr>Microrheology of Cancer-seeded Fibrin Gel</vt:lpstr>
      <vt:lpstr>Microrheology of Cancer-seeded Fibrin Gel using Video microscopy</vt:lpstr>
      <vt:lpstr>ACKNOWLEDGMENT </vt:lpstr>
      <vt:lpstr>PowerPoint Presentation</vt:lpstr>
      <vt:lpstr>UPDATE: Microrheology of Fibrin Gel using Video Microscopy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315</cp:revision>
  <dcterms:created xsi:type="dcterms:W3CDTF">2017-09-02T21:48:26Z</dcterms:created>
  <dcterms:modified xsi:type="dcterms:W3CDTF">2017-10-18T05:40:44Z</dcterms:modified>
</cp:coreProperties>
</file>